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78" y="8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23186" y="377697"/>
            <a:ext cx="8543925" cy="604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400300" y="2561844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143000" y="0"/>
                </a:moveTo>
                <a:lnTo>
                  <a:pt x="0" y="0"/>
                </a:lnTo>
                <a:lnTo>
                  <a:pt x="0" y="76200"/>
                </a:lnTo>
                <a:lnTo>
                  <a:pt x="1143000" y="76200"/>
                </a:lnTo>
                <a:lnTo>
                  <a:pt x="1143000" y="0"/>
                </a:lnTo>
                <a:close/>
              </a:path>
            </a:pathLst>
          </a:custGeom>
          <a:solidFill>
            <a:srgbClr val="A992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00300" y="2561844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0" y="76200"/>
                </a:moveTo>
                <a:lnTo>
                  <a:pt x="1143000" y="76200"/>
                </a:lnTo>
                <a:lnTo>
                  <a:pt x="1143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7C12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837687" y="2371344"/>
            <a:ext cx="238125" cy="457200"/>
          </a:xfrm>
          <a:custGeom>
            <a:avLst/>
            <a:gdLst/>
            <a:ahLst/>
            <a:cxnLst/>
            <a:rect l="l" t="t" r="r" b="b"/>
            <a:pathLst>
              <a:path w="238125" h="457200">
                <a:moveTo>
                  <a:pt x="118872" y="0"/>
                </a:moveTo>
                <a:lnTo>
                  <a:pt x="72598" y="5994"/>
                </a:lnTo>
                <a:lnTo>
                  <a:pt x="34813" y="22336"/>
                </a:lnTo>
                <a:lnTo>
                  <a:pt x="9340" y="46559"/>
                </a:lnTo>
                <a:lnTo>
                  <a:pt x="0" y="76200"/>
                </a:lnTo>
                <a:lnTo>
                  <a:pt x="0" y="381000"/>
                </a:lnTo>
                <a:lnTo>
                  <a:pt x="9340" y="410640"/>
                </a:lnTo>
                <a:lnTo>
                  <a:pt x="34813" y="434863"/>
                </a:lnTo>
                <a:lnTo>
                  <a:pt x="72598" y="451205"/>
                </a:lnTo>
                <a:lnTo>
                  <a:pt x="118872" y="457200"/>
                </a:lnTo>
                <a:lnTo>
                  <a:pt x="165145" y="451205"/>
                </a:lnTo>
                <a:lnTo>
                  <a:pt x="202930" y="434863"/>
                </a:lnTo>
                <a:lnTo>
                  <a:pt x="228403" y="410640"/>
                </a:lnTo>
                <a:lnTo>
                  <a:pt x="237744" y="381000"/>
                </a:lnTo>
                <a:lnTo>
                  <a:pt x="237744" y="76200"/>
                </a:lnTo>
                <a:lnTo>
                  <a:pt x="228403" y="46559"/>
                </a:lnTo>
                <a:lnTo>
                  <a:pt x="202930" y="22336"/>
                </a:lnTo>
                <a:lnTo>
                  <a:pt x="165145" y="5994"/>
                </a:lnTo>
                <a:lnTo>
                  <a:pt x="11887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1337" y="2441194"/>
            <a:ext cx="250444" cy="889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837687" y="2371344"/>
            <a:ext cx="238125" cy="457200"/>
          </a:xfrm>
          <a:custGeom>
            <a:avLst/>
            <a:gdLst/>
            <a:ahLst/>
            <a:cxnLst/>
            <a:rect l="l" t="t" r="r" b="b"/>
            <a:pathLst>
              <a:path w="238125" h="457200">
                <a:moveTo>
                  <a:pt x="0" y="76200"/>
                </a:moveTo>
                <a:lnTo>
                  <a:pt x="9340" y="46559"/>
                </a:lnTo>
                <a:lnTo>
                  <a:pt x="34813" y="22336"/>
                </a:lnTo>
                <a:lnTo>
                  <a:pt x="72598" y="5994"/>
                </a:lnTo>
                <a:lnTo>
                  <a:pt x="118872" y="0"/>
                </a:lnTo>
                <a:lnTo>
                  <a:pt x="165145" y="5994"/>
                </a:lnTo>
                <a:lnTo>
                  <a:pt x="202930" y="22336"/>
                </a:lnTo>
                <a:lnTo>
                  <a:pt x="228403" y="46559"/>
                </a:lnTo>
                <a:lnTo>
                  <a:pt x="237744" y="76200"/>
                </a:lnTo>
                <a:lnTo>
                  <a:pt x="237744" y="381000"/>
                </a:lnTo>
                <a:lnTo>
                  <a:pt x="228403" y="410640"/>
                </a:lnTo>
                <a:lnTo>
                  <a:pt x="202930" y="434863"/>
                </a:lnTo>
                <a:lnTo>
                  <a:pt x="165145" y="451205"/>
                </a:lnTo>
                <a:lnTo>
                  <a:pt x="118872" y="457200"/>
                </a:lnTo>
                <a:lnTo>
                  <a:pt x="72598" y="451205"/>
                </a:lnTo>
                <a:lnTo>
                  <a:pt x="34813" y="434863"/>
                </a:lnTo>
                <a:lnTo>
                  <a:pt x="9340" y="410640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837687" y="2805684"/>
            <a:ext cx="238125" cy="1866900"/>
          </a:xfrm>
          <a:custGeom>
            <a:avLst/>
            <a:gdLst/>
            <a:ahLst/>
            <a:cxnLst/>
            <a:rect l="l" t="t" r="r" b="b"/>
            <a:pathLst>
              <a:path w="238125" h="1866900">
                <a:moveTo>
                  <a:pt x="237744" y="0"/>
                </a:moveTo>
                <a:lnTo>
                  <a:pt x="0" y="0"/>
                </a:lnTo>
                <a:lnTo>
                  <a:pt x="0" y="1866900"/>
                </a:lnTo>
                <a:lnTo>
                  <a:pt x="237744" y="1866900"/>
                </a:lnTo>
                <a:lnTo>
                  <a:pt x="237744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837687" y="2805684"/>
            <a:ext cx="238125" cy="1866900"/>
          </a:xfrm>
          <a:custGeom>
            <a:avLst/>
            <a:gdLst/>
            <a:ahLst/>
            <a:cxnLst/>
            <a:rect l="l" t="t" r="r" b="b"/>
            <a:pathLst>
              <a:path w="238125" h="1866900">
                <a:moveTo>
                  <a:pt x="0" y="1866900"/>
                </a:moveTo>
                <a:lnTo>
                  <a:pt x="237744" y="1866900"/>
                </a:lnTo>
                <a:lnTo>
                  <a:pt x="237744" y="0"/>
                </a:lnTo>
                <a:lnTo>
                  <a:pt x="0" y="0"/>
                </a:lnTo>
                <a:lnTo>
                  <a:pt x="0" y="18669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93950" y="2364994"/>
            <a:ext cx="165100" cy="1270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4550" y="2364994"/>
            <a:ext cx="165100" cy="12700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945635" y="2575560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143000" y="0"/>
                </a:moveTo>
                <a:lnTo>
                  <a:pt x="0" y="0"/>
                </a:lnTo>
                <a:lnTo>
                  <a:pt x="0" y="76200"/>
                </a:lnTo>
                <a:lnTo>
                  <a:pt x="1143000" y="76200"/>
                </a:lnTo>
                <a:lnTo>
                  <a:pt x="1143000" y="0"/>
                </a:lnTo>
                <a:close/>
              </a:path>
            </a:pathLst>
          </a:custGeom>
          <a:solidFill>
            <a:srgbClr val="A992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945635" y="2575560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0" y="76200"/>
                </a:moveTo>
                <a:lnTo>
                  <a:pt x="1143000" y="76200"/>
                </a:lnTo>
                <a:lnTo>
                  <a:pt x="1143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7C12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381499" y="2385060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119634" y="0"/>
                </a:moveTo>
                <a:lnTo>
                  <a:pt x="73080" y="5994"/>
                </a:lnTo>
                <a:lnTo>
                  <a:pt x="35052" y="22336"/>
                </a:lnTo>
                <a:lnTo>
                  <a:pt x="9405" y="46559"/>
                </a:lnTo>
                <a:lnTo>
                  <a:pt x="0" y="76200"/>
                </a:lnTo>
                <a:lnTo>
                  <a:pt x="0" y="381000"/>
                </a:lnTo>
                <a:lnTo>
                  <a:pt x="9405" y="410640"/>
                </a:lnTo>
                <a:lnTo>
                  <a:pt x="35052" y="434863"/>
                </a:lnTo>
                <a:lnTo>
                  <a:pt x="73080" y="451205"/>
                </a:lnTo>
                <a:lnTo>
                  <a:pt x="119634" y="457200"/>
                </a:lnTo>
                <a:lnTo>
                  <a:pt x="166187" y="451205"/>
                </a:lnTo>
                <a:lnTo>
                  <a:pt x="204215" y="434863"/>
                </a:lnTo>
                <a:lnTo>
                  <a:pt x="229862" y="410640"/>
                </a:lnTo>
                <a:lnTo>
                  <a:pt x="239267" y="381000"/>
                </a:lnTo>
                <a:lnTo>
                  <a:pt x="239267" y="76200"/>
                </a:lnTo>
                <a:lnTo>
                  <a:pt x="229862" y="46559"/>
                </a:lnTo>
                <a:lnTo>
                  <a:pt x="204215" y="22336"/>
                </a:lnTo>
                <a:lnTo>
                  <a:pt x="166187" y="5994"/>
                </a:lnTo>
                <a:lnTo>
                  <a:pt x="119634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5149" y="2454910"/>
            <a:ext cx="251967" cy="88900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4381499" y="2385060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0" y="76200"/>
                </a:moveTo>
                <a:lnTo>
                  <a:pt x="9405" y="46559"/>
                </a:lnTo>
                <a:lnTo>
                  <a:pt x="35052" y="22336"/>
                </a:lnTo>
                <a:lnTo>
                  <a:pt x="73080" y="5994"/>
                </a:lnTo>
                <a:lnTo>
                  <a:pt x="119634" y="0"/>
                </a:lnTo>
                <a:lnTo>
                  <a:pt x="166187" y="5994"/>
                </a:lnTo>
                <a:lnTo>
                  <a:pt x="204215" y="22336"/>
                </a:lnTo>
                <a:lnTo>
                  <a:pt x="229862" y="46559"/>
                </a:lnTo>
                <a:lnTo>
                  <a:pt x="239267" y="76200"/>
                </a:lnTo>
                <a:lnTo>
                  <a:pt x="239267" y="381000"/>
                </a:lnTo>
                <a:lnTo>
                  <a:pt x="229862" y="410640"/>
                </a:lnTo>
                <a:lnTo>
                  <a:pt x="204215" y="434863"/>
                </a:lnTo>
                <a:lnTo>
                  <a:pt x="166187" y="451205"/>
                </a:lnTo>
                <a:lnTo>
                  <a:pt x="119634" y="457200"/>
                </a:lnTo>
                <a:lnTo>
                  <a:pt x="73080" y="451205"/>
                </a:lnTo>
                <a:lnTo>
                  <a:pt x="35052" y="434863"/>
                </a:lnTo>
                <a:lnTo>
                  <a:pt x="9405" y="410640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381499" y="2819400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239267" y="0"/>
                </a:moveTo>
                <a:lnTo>
                  <a:pt x="0" y="0"/>
                </a:lnTo>
                <a:lnTo>
                  <a:pt x="0" y="1866900"/>
                </a:lnTo>
                <a:lnTo>
                  <a:pt x="239267" y="1866900"/>
                </a:lnTo>
                <a:lnTo>
                  <a:pt x="23926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381499" y="2819400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0" y="1866900"/>
                </a:moveTo>
                <a:lnTo>
                  <a:pt x="239267" y="1866900"/>
                </a:lnTo>
                <a:lnTo>
                  <a:pt x="239267" y="0"/>
                </a:lnTo>
                <a:lnTo>
                  <a:pt x="0" y="0"/>
                </a:lnTo>
                <a:lnTo>
                  <a:pt x="0" y="18669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bg 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39285" y="2378710"/>
            <a:ext cx="165100" cy="12700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29885" y="2378710"/>
            <a:ext cx="165100" cy="127000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5393435" y="2566416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143000" y="0"/>
                </a:moveTo>
                <a:lnTo>
                  <a:pt x="0" y="0"/>
                </a:lnTo>
                <a:lnTo>
                  <a:pt x="0" y="76200"/>
                </a:lnTo>
                <a:lnTo>
                  <a:pt x="1143000" y="76200"/>
                </a:lnTo>
                <a:lnTo>
                  <a:pt x="1143000" y="0"/>
                </a:lnTo>
                <a:close/>
              </a:path>
            </a:pathLst>
          </a:custGeom>
          <a:solidFill>
            <a:srgbClr val="A992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393435" y="2566416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0" y="76200"/>
                </a:moveTo>
                <a:lnTo>
                  <a:pt x="1143000" y="76200"/>
                </a:lnTo>
                <a:lnTo>
                  <a:pt x="1143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7C12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5829299" y="2375916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119634" y="0"/>
                </a:moveTo>
                <a:lnTo>
                  <a:pt x="73080" y="5994"/>
                </a:lnTo>
                <a:lnTo>
                  <a:pt x="35052" y="22336"/>
                </a:lnTo>
                <a:lnTo>
                  <a:pt x="9405" y="46559"/>
                </a:lnTo>
                <a:lnTo>
                  <a:pt x="0" y="76200"/>
                </a:lnTo>
                <a:lnTo>
                  <a:pt x="0" y="381000"/>
                </a:lnTo>
                <a:lnTo>
                  <a:pt x="9405" y="410640"/>
                </a:lnTo>
                <a:lnTo>
                  <a:pt x="35052" y="434863"/>
                </a:lnTo>
                <a:lnTo>
                  <a:pt x="73080" y="451205"/>
                </a:lnTo>
                <a:lnTo>
                  <a:pt x="119634" y="457200"/>
                </a:lnTo>
                <a:lnTo>
                  <a:pt x="166187" y="451205"/>
                </a:lnTo>
                <a:lnTo>
                  <a:pt x="204215" y="434863"/>
                </a:lnTo>
                <a:lnTo>
                  <a:pt x="229862" y="410640"/>
                </a:lnTo>
                <a:lnTo>
                  <a:pt x="239267" y="381000"/>
                </a:lnTo>
                <a:lnTo>
                  <a:pt x="239267" y="76200"/>
                </a:lnTo>
                <a:lnTo>
                  <a:pt x="229862" y="46559"/>
                </a:lnTo>
                <a:lnTo>
                  <a:pt x="204215" y="22336"/>
                </a:lnTo>
                <a:lnTo>
                  <a:pt x="166187" y="5994"/>
                </a:lnTo>
                <a:lnTo>
                  <a:pt x="119634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22949" y="2445766"/>
            <a:ext cx="251967" cy="88900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5829299" y="2375916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0" y="76200"/>
                </a:moveTo>
                <a:lnTo>
                  <a:pt x="9405" y="46559"/>
                </a:lnTo>
                <a:lnTo>
                  <a:pt x="35052" y="22336"/>
                </a:lnTo>
                <a:lnTo>
                  <a:pt x="73080" y="5994"/>
                </a:lnTo>
                <a:lnTo>
                  <a:pt x="119634" y="0"/>
                </a:lnTo>
                <a:lnTo>
                  <a:pt x="166187" y="5994"/>
                </a:lnTo>
                <a:lnTo>
                  <a:pt x="204215" y="22336"/>
                </a:lnTo>
                <a:lnTo>
                  <a:pt x="229862" y="46559"/>
                </a:lnTo>
                <a:lnTo>
                  <a:pt x="239267" y="76200"/>
                </a:lnTo>
                <a:lnTo>
                  <a:pt x="239267" y="381000"/>
                </a:lnTo>
                <a:lnTo>
                  <a:pt x="229862" y="410640"/>
                </a:lnTo>
                <a:lnTo>
                  <a:pt x="204215" y="434863"/>
                </a:lnTo>
                <a:lnTo>
                  <a:pt x="166187" y="451205"/>
                </a:lnTo>
                <a:lnTo>
                  <a:pt x="119634" y="457200"/>
                </a:lnTo>
                <a:lnTo>
                  <a:pt x="73080" y="451205"/>
                </a:lnTo>
                <a:lnTo>
                  <a:pt x="35052" y="434863"/>
                </a:lnTo>
                <a:lnTo>
                  <a:pt x="9405" y="410640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5829299" y="2810256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239267" y="0"/>
                </a:moveTo>
                <a:lnTo>
                  <a:pt x="0" y="0"/>
                </a:lnTo>
                <a:lnTo>
                  <a:pt x="0" y="1866900"/>
                </a:lnTo>
                <a:lnTo>
                  <a:pt x="239267" y="1866900"/>
                </a:lnTo>
                <a:lnTo>
                  <a:pt x="23926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5829299" y="2810256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0" y="1866900"/>
                </a:moveTo>
                <a:lnTo>
                  <a:pt x="239267" y="1866900"/>
                </a:lnTo>
                <a:lnTo>
                  <a:pt x="239267" y="0"/>
                </a:lnTo>
                <a:lnTo>
                  <a:pt x="0" y="0"/>
                </a:lnTo>
                <a:lnTo>
                  <a:pt x="0" y="18669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87085" y="2369566"/>
            <a:ext cx="165100" cy="127000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77685" y="2369566"/>
            <a:ext cx="165099" cy="12700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8060435" y="2575560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143000" y="0"/>
                </a:moveTo>
                <a:lnTo>
                  <a:pt x="0" y="0"/>
                </a:lnTo>
                <a:lnTo>
                  <a:pt x="0" y="76200"/>
                </a:lnTo>
                <a:lnTo>
                  <a:pt x="1143000" y="76200"/>
                </a:lnTo>
                <a:lnTo>
                  <a:pt x="1143000" y="0"/>
                </a:lnTo>
                <a:close/>
              </a:path>
            </a:pathLst>
          </a:custGeom>
          <a:solidFill>
            <a:srgbClr val="A992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8060435" y="2575560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0" y="76200"/>
                </a:moveTo>
                <a:lnTo>
                  <a:pt x="1143000" y="76200"/>
                </a:lnTo>
                <a:lnTo>
                  <a:pt x="1143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7C12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496299" y="2385060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119633" y="0"/>
                </a:moveTo>
                <a:lnTo>
                  <a:pt x="73080" y="5994"/>
                </a:lnTo>
                <a:lnTo>
                  <a:pt x="35051" y="22336"/>
                </a:lnTo>
                <a:lnTo>
                  <a:pt x="9405" y="46559"/>
                </a:lnTo>
                <a:lnTo>
                  <a:pt x="0" y="76200"/>
                </a:lnTo>
                <a:lnTo>
                  <a:pt x="0" y="381000"/>
                </a:lnTo>
                <a:lnTo>
                  <a:pt x="9405" y="410640"/>
                </a:lnTo>
                <a:lnTo>
                  <a:pt x="35051" y="434863"/>
                </a:lnTo>
                <a:lnTo>
                  <a:pt x="73080" y="451205"/>
                </a:lnTo>
                <a:lnTo>
                  <a:pt x="119633" y="457200"/>
                </a:lnTo>
                <a:lnTo>
                  <a:pt x="166187" y="451205"/>
                </a:lnTo>
                <a:lnTo>
                  <a:pt x="204216" y="434863"/>
                </a:lnTo>
                <a:lnTo>
                  <a:pt x="229862" y="410640"/>
                </a:lnTo>
                <a:lnTo>
                  <a:pt x="239268" y="381000"/>
                </a:lnTo>
                <a:lnTo>
                  <a:pt x="239268" y="76200"/>
                </a:lnTo>
                <a:lnTo>
                  <a:pt x="229862" y="46559"/>
                </a:lnTo>
                <a:lnTo>
                  <a:pt x="204215" y="22336"/>
                </a:lnTo>
                <a:lnTo>
                  <a:pt x="166187" y="5994"/>
                </a:lnTo>
                <a:lnTo>
                  <a:pt x="119633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bg object 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9949" y="2454910"/>
            <a:ext cx="251968" cy="88900"/>
          </a:xfrm>
          <a:prstGeom prst="rect">
            <a:avLst/>
          </a:prstGeom>
        </p:spPr>
      </p:pic>
      <p:sp>
        <p:nvSpPr>
          <p:cNvPr id="50" name="bg object 50"/>
          <p:cNvSpPr/>
          <p:nvPr/>
        </p:nvSpPr>
        <p:spPr>
          <a:xfrm>
            <a:off x="8496299" y="2385060"/>
            <a:ext cx="239395" cy="457200"/>
          </a:xfrm>
          <a:custGeom>
            <a:avLst/>
            <a:gdLst/>
            <a:ahLst/>
            <a:cxnLst/>
            <a:rect l="l" t="t" r="r" b="b"/>
            <a:pathLst>
              <a:path w="239395" h="457200">
                <a:moveTo>
                  <a:pt x="0" y="76200"/>
                </a:moveTo>
                <a:lnTo>
                  <a:pt x="9405" y="46559"/>
                </a:lnTo>
                <a:lnTo>
                  <a:pt x="35051" y="22336"/>
                </a:lnTo>
                <a:lnTo>
                  <a:pt x="73080" y="5994"/>
                </a:lnTo>
                <a:lnTo>
                  <a:pt x="119633" y="0"/>
                </a:lnTo>
                <a:lnTo>
                  <a:pt x="166187" y="5994"/>
                </a:lnTo>
                <a:lnTo>
                  <a:pt x="204215" y="22336"/>
                </a:lnTo>
                <a:lnTo>
                  <a:pt x="229862" y="46559"/>
                </a:lnTo>
                <a:lnTo>
                  <a:pt x="239268" y="76200"/>
                </a:lnTo>
                <a:lnTo>
                  <a:pt x="239268" y="381000"/>
                </a:lnTo>
                <a:lnTo>
                  <a:pt x="229862" y="410640"/>
                </a:lnTo>
                <a:lnTo>
                  <a:pt x="204216" y="434863"/>
                </a:lnTo>
                <a:lnTo>
                  <a:pt x="166187" y="451205"/>
                </a:lnTo>
                <a:lnTo>
                  <a:pt x="119633" y="457200"/>
                </a:lnTo>
                <a:lnTo>
                  <a:pt x="73080" y="451205"/>
                </a:lnTo>
                <a:lnTo>
                  <a:pt x="35051" y="434863"/>
                </a:lnTo>
                <a:lnTo>
                  <a:pt x="9405" y="410640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496299" y="2819400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239268" y="0"/>
                </a:moveTo>
                <a:lnTo>
                  <a:pt x="0" y="0"/>
                </a:lnTo>
                <a:lnTo>
                  <a:pt x="0" y="1866900"/>
                </a:lnTo>
                <a:lnTo>
                  <a:pt x="239268" y="1866900"/>
                </a:lnTo>
                <a:lnTo>
                  <a:pt x="239268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8496299" y="2819400"/>
            <a:ext cx="239395" cy="1866900"/>
          </a:xfrm>
          <a:custGeom>
            <a:avLst/>
            <a:gdLst/>
            <a:ahLst/>
            <a:cxnLst/>
            <a:rect l="l" t="t" r="r" b="b"/>
            <a:pathLst>
              <a:path w="239395" h="1866900">
                <a:moveTo>
                  <a:pt x="0" y="1866900"/>
                </a:moveTo>
                <a:lnTo>
                  <a:pt x="239268" y="1866900"/>
                </a:lnTo>
                <a:lnTo>
                  <a:pt x="239268" y="0"/>
                </a:lnTo>
                <a:lnTo>
                  <a:pt x="0" y="0"/>
                </a:lnTo>
                <a:lnTo>
                  <a:pt x="0" y="1866900"/>
                </a:lnTo>
                <a:close/>
              </a:path>
            </a:pathLst>
          </a:custGeom>
          <a:ln w="12699">
            <a:solidFill>
              <a:srgbClr val="0027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54085" y="2378710"/>
            <a:ext cx="165100" cy="127000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44685" y="2378710"/>
            <a:ext cx="165100" cy="127000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57945" y="2179066"/>
            <a:ext cx="165100" cy="12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3061" y="322453"/>
            <a:ext cx="10203840" cy="665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0039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311525"/>
            <a:ext cx="10983595" cy="4784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61750" y="6422694"/>
            <a:ext cx="368553" cy="233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A9925F"/>
                </a:solidFill>
                <a:latin typeface="Tahoma"/>
                <a:cs typeface="Tahoma"/>
              </a:defRPr>
            </a:lvl1pPr>
          </a:lstStyle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‹Nº›</a:t>
            </a:fld>
            <a:endParaRPr spc="15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onlinedoctranslator.com/es/?utm_source=onlinedoctranslator&amp;utm_medium=pdf&amp;utm_campaign=attribution" TargetMode="Externa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g"/><Relationship Id="rId5" Type="http://schemas.openxmlformats.org/officeDocument/2006/relationships/image" Target="../media/image90.png"/><Relationship Id="rId4" Type="http://schemas.openxmlformats.org/officeDocument/2006/relationships/image" Target="../media/image89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onlinedoctranslator.com/es/?utm_source=onlinedoctranslator&amp;utm_medium=pdf&amp;utm_campaign=attribution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g"/><Relationship Id="rId4" Type="http://schemas.openxmlformats.org/officeDocument/2006/relationships/image" Target="../media/image11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jpg"/><Relationship Id="rId4" Type="http://schemas.openxmlformats.org/officeDocument/2006/relationships/image" Target="../media/image12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5.jpg"/><Relationship Id="rId4" Type="http://schemas.openxmlformats.org/officeDocument/2006/relationships/image" Target="../media/image13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jp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3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jpg"/><Relationship Id="rId4" Type="http://schemas.openxmlformats.org/officeDocument/2006/relationships/image" Target="../media/image156.jp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7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6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6402323"/>
              <a:ext cx="1037844" cy="274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Traducido</a:t>
            </a:r>
            <a:r>
              <a:rPr sz="600" spc="1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del</a:t>
            </a:r>
            <a:r>
              <a:rPr sz="600" spc="105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inglés</a:t>
            </a:r>
            <a:r>
              <a:rPr sz="600" spc="105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al</a:t>
            </a:r>
            <a:r>
              <a:rPr sz="600" spc="1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español</a:t>
            </a:r>
            <a:r>
              <a:rPr sz="600" spc="105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-</a:t>
            </a:r>
            <a:r>
              <a:rPr sz="600" spc="105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Arial"/>
                <a:cs typeface="Arial"/>
                <a:hlinkClick r:id="rId5"/>
              </a:rPr>
              <a:t>www.onlinedoctranslator.com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544" y="68580"/>
            <a:ext cx="5408930" cy="6760845"/>
            <a:chOff x="6257544" y="68580"/>
            <a:chExt cx="540893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16" y="4608557"/>
              <a:ext cx="5381267" cy="2220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7544" y="68580"/>
              <a:ext cx="5408676" cy="455980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2223" y="2564892"/>
            <a:ext cx="2331720" cy="17373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93358" y="104775"/>
            <a:ext cx="5288280" cy="44386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R="184785" algn="ctr">
              <a:lnSpc>
                <a:spcPct val="100000"/>
              </a:lnSpc>
            </a:pPr>
            <a:r>
              <a:rPr sz="2200" spc="70" dirty="0">
                <a:solidFill>
                  <a:srgbClr val="FFFFFF"/>
                </a:solidFill>
                <a:latin typeface="Arial"/>
                <a:cs typeface="Arial"/>
              </a:rPr>
              <a:t>Fundamentos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la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2200">
              <a:latin typeface="Arial"/>
              <a:cs typeface="Arial"/>
            </a:endParaRPr>
          </a:p>
          <a:p>
            <a:pPr marR="98425" algn="ctr">
              <a:lnSpc>
                <a:spcPct val="100000"/>
              </a:lnSpc>
              <a:spcBef>
                <a:spcPts val="1900"/>
              </a:spcBef>
            </a:pP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20" dirty="0">
                <a:solidFill>
                  <a:srgbClr val="FFFFFF"/>
                </a:solidFill>
                <a:latin typeface="Arial"/>
                <a:cs typeface="Arial"/>
              </a:rPr>
              <a:t>febrero</a:t>
            </a:r>
            <a:r>
              <a:rPr sz="2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3358" y="4625975"/>
            <a:ext cx="5288280" cy="21272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R="88265" algn="ctr">
              <a:lnSpc>
                <a:spcPct val="100000"/>
              </a:lnSpc>
              <a:spcBef>
                <a:spcPts val="760"/>
              </a:spcBef>
            </a:pPr>
            <a:r>
              <a:rPr sz="1500" spc="-40" dirty="0">
                <a:solidFill>
                  <a:srgbClr val="FFFFFF"/>
                </a:solidFill>
                <a:latin typeface="Arial Black"/>
                <a:cs typeface="Arial Black"/>
              </a:rPr>
              <a:t>grúa</a:t>
            </a:r>
            <a:r>
              <a:rPr sz="15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donovan</a:t>
            </a:r>
            <a:endParaRPr sz="1500">
              <a:latin typeface="Arial Black"/>
              <a:cs typeface="Arial Black"/>
            </a:endParaRPr>
          </a:p>
          <a:p>
            <a:pPr marR="34925" algn="ctr">
              <a:lnSpc>
                <a:spcPct val="100000"/>
              </a:lnSpc>
              <a:spcBef>
                <a:spcPts val="1435"/>
              </a:spcBef>
            </a:pP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Ingeniero</a:t>
            </a:r>
            <a:r>
              <a:rPr sz="850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50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Arial"/>
                <a:cs typeface="Arial"/>
              </a:rPr>
              <a:t>equipo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Arial"/>
              <a:cs typeface="Arial"/>
            </a:endParaRPr>
          </a:p>
          <a:p>
            <a:pPr marR="123189" algn="ctr">
              <a:lnSpc>
                <a:spcPct val="100000"/>
              </a:lnSpc>
              <a:spcBef>
                <a:spcPts val="5"/>
              </a:spcBef>
            </a:pPr>
            <a:r>
              <a:rPr sz="1500" spc="-70" dirty="0">
                <a:solidFill>
                  <a:srgbClr val="FFFFFF"/>
                </a:solidFill>
                <a:latin typeface="Arial Black"/>
                <a:cs typeface="Arial Black"/>
              </a:rPr>
              <a:t>travis </a:t>
            </a:r>
            <a:r>
              <a:rPr sz="1500" spc="-10" dirty="0">
                <a:solidFill>
                  <a:srgbClr val="FFFFFF"/>
                </a:solidFill>
                <a:latin typeface="Arial Black"/>
                <a:cs typeface="Arial Black"/>
              </a:rPr>
              <a:t>ingles</a:t>
            </a:r>
            <a:endParaRPr sz="1500">
              <a:latin typeface="Arial Black"/>
              <a:cs typeface="Arial Black"/>
            </a:endParaRPr>
          </a:p>
          <a:p>
            <a:pPr marR="167640" algn="ctr">
              <a:lnSpc>
                <a:spcPct val="100000"/>
              </a:lnSpc>
              <a:spcBef>
                <a:spcPts val="138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Especialista</a:t>
            </a:r>
            <a:r>
              <a:rPr sz="9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Capacitación</a:t>
            </a:r>
            <a:r>
              <a:rPr sz="9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Divulgación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50">
              <a:latin typeface="Arial"/>
              <a:cs typeface="Arial"/>
            </a:endParaRPr>
          </a:p>
          <a:p>
            <a:pPr marR="67945" algn="ctr">
              <a:lnSpc>
                <a:spcPct val="100000"/>
              </a:lnSpc>
            </a:pPr>
            <a:r>
              <a:rPr sz="1400" spc="-80" dirty="0">
                <a:solidFill>
                  <a:srgbClr val="FFFFFF"/>
                </a:solidFill>
                <a:latin typeface="Arial Black"/>
                <a:cs typeface="Arial Black"/>
              </a:rPr>
              <a:t>curtis</a:t>
            </a:r>
            <a:r>
              <a:rPr sz="14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holanda</a:t>
            </a:r>
            <a:endParaRPr sz="1400">
              <a:latin typeface="Arial Black"/>
              <a:cs typeface="Arial Black"/>
            </a:endParaRPr>
          </a:p>
          <a:p>
            <a:pPr marR="111125" algn="ctr">
              <a:lnSpc>
                <a:spcPct val="100000"/>
              </a:lnSpc>
              <a:spcBef>
                <a:spcPts val="1550"/>
              </a:spcBef>
            </a:pP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Especialista</a:t>
            </a:r>
            <a:r>
              <a:rPr sz="7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Confiabilidad</a:t>
            </a:r>
            <a:r>
              <a:rPr sz="7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7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Arial"/>
                <a:cs typeface="Arial"/>
              </a:rPr>
              <a:t>Personal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244" rIns="0" bIns="0" rtlCol="0">
            <a:spAutoFit/>
          </a:bodyPr>
          <a:lstStyle/>
          <a:p>
            <a:pPr marL="3239135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Arial"/>
                <a:cs typeface="Arial"/>
              </a:rPr>
              <a:t>Política</a:t>
            </a:r>
            <a:r>
              <a:rPr sz="2900" spc="229" dirty="0">
                <a:latin typeface="Arial"/>
                <a:cs typeface="Arial"/>
              </a:rPr>
              <a:t> </a:t>
            </a:r>
            <a:r>
              <a:rPr sz="2900" spc="125" dirty="0">
                <a:latin typeface="Arial"/>
                <a:cs typeface="Arial"/>
              </a:rPr>
              <a:t>antimonopolio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3</a:t>
            </a:fld>
            <a:endParaRPr spc="15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89380"/>
            <a:ext cx="10495915" cy="262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524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dirty="0">
                <a:latin typeface="Arial"/>
                <a:cs typeface="Arial"/>
              </a:rPr>
              <a:t>Todas</a:t>
            </a:r>
            <a:r>
              <a:rPr sz="2100" spc="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las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reuniones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del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-170" dirty="0">
                <a:latin typeface="Arial"/>
                <a:cs typeface="Arial"/>
              </a:rPr>
              <a:t>WECC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se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llevan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cabo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acuerdo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con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Política </a:t>
            </a:r>
            <a:r>
              <a:rPr sz="2100" spc="100" dirty="0">
                <a:latin typeface="Arial"/>
                <a:cs typeface="Arial"/>
              </a:rPr>
              <a:t>antimonopolio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del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-170" dirty="0">
                <a:latin typeface="Arial"/>
                <a:cs typeface="Arial"/>
              </a:rPr>
              <a:t>WECC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y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las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Pautas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100" dirty="0">
                <a:latin typeface="Arial"/>
                <a:cs typeface="Arial"/>
              </a:rPr>
              <a:t>cumplimiento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100" dirty="0">
                <a:latin typeface="Arial"/>
                <a:cs typeface="Arial"/>
              </a:rPr>
              <a:t>antimonopolio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del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NERC.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dirty="0">
                <a:latin typeface="Arial"/>
                <a:cs typeface="Arial"/>
              </a:rPr>
              <a:t>Todos los </a:t>
            </a:r>
            <a:r>
              <a:rPr sz="2300" spc="80" dirty="0">
                <a:latin typeface="Arial"/>
                <a:cs typeface="Arial"/>
              </a:rPr>
              <a:t>participantes</a:t>
            </a:r>
            <a:r>
              <a:rPr sz="230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deben</a:t>
            </a:r>
            <a:r>
              <a:rPr sz="2300" dirty="0">
                <a:latin typeface="Arial"/>
                <a:cs typeface="Arial"/>
              </a:rPr>
              <a:t> </a:t>
            </a:r>
            <a:r>
              <a:rPr sz="2300" spc="105" dirty="0">
                <a:latin typeface="Arial"/>
                <a:cs typeface="Arial"/>
              </a:rPr>
              <a:t>cumplir</a:t>
            </a:r>
            <a:r>
              <a:rPr sz="2300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con</a:t>
            </a:r>
            <a:r>
              <a:rPr sz="2300" dirty="0">
                <a:latin typeface="Arial"/>
                <a:cs typeface="Arial"/>
              </a:rPr>
              <a:t> la </a:t>
            </a:r>
            <a:r>
              <a:rPr sz="2300" spc="60" dirty="0">
                <a:latin typeface="Arial"/>
                <a:cs typeface="Arial"/>
              </a:rPr>
              <a:t>política</a:t>
            </a:r>
            <a:r>
              <a:rPr sz="2300" dirty="0">
                <a:latin typeface="Arial"/>
                <a:cs typeface="Arial"/>
              </a:rPr>
              <a:t> y las</a:t>
            </a:r>
            <a:r>
              <a:rPr sz="2300" spc="5" dirty="0">
                <a:latin typeface="Arial"/>
                <a:cs typeface="Arial"/>
              </a:rPr>
              <a:t> </a:t>
            </a:r>
            <a:r>
              <a:rPr sz="2300" spc="40" dirty="0">
                <a:latin typeface="Arial"/>
                <a:cs typeface="Arial"/>
              </a:rPr>
              <a:t>pautas.</a:t>
            </a:r>
            <a:endParaRPr sz="2300">
              <a:latin typeface="Arial"/>
              <a:cs typeface="Arial"/>
            </a:endParaRPr>
          </a:p>
          <a:p>
            <a:pPr marL="469900" marR="8255" indent="-457200">
              <a:lnSpc>
                <a:spcPct val="127699"/>
              </a:lnSpc>
              <a:spcBef>
                <a:spcPts val="63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-10" dirty="0">
                <a:latin typeface="Arial"/>
                <a:cs typeface="Arial"/>
              </a:rPr>
              <a:t>Esta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spc="114" dirty="0">
                <a:latin typeface="Arial"/>
                <a:cs typeface="Arial"/>
              </a:rPr>
              <a:t>reunión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es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60" dirty="0">
                <a:latin typeface="Arial"/>
                <a:cs typeface="Arial"/>
              </a:rPr>
              <a:t>pública: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la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114" dirty="0">
                <a:latin typeface="Arial"/>
                <a:cs typeface="Arial"/>
              </a:rPr>
              <a:t>información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75" dirty="0">
                <a:latin typeface="Arial"/>
                <a:cs typeface="Arial"/>
              </a:rPr>
              <a:t>confidencial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110" dirty="0">
                <a:latin typeface="Arial"/>
                <a:cs typeface="Arial"/>
              </a:rPr>
              <a:t>o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95" dirty="0">
                <a:latin typeface="Arial"/>
                <a:cs typeface="Arial"/>
              </a:rPr>
              <a:t>patentada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100" dirty="0">
                <a:latin typeface="Arial"/>
                <a:cs typeface="Arial"/>
              </a:rPr>
              <a:t>no </a:t>
            </a:r>
            <a:r>
              <a:rPr sz="2500" spc="65" dirty="0">
                <a:latin typeface="Arial"/>
                <a:cs typeface="Arial"/>
              </a:rPr>
              <a:t>debe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70" dirty="0">
                <a:latin typeface="Arial"/>
                <a:cs typeface="Arial"/>
              </a:rPr>
              <a:t>discutirse</a:t>
            </a:r>
            <a:r>
              <a:rPr sz="2500" spc="15" dirty="0">
                <a:latin typeface="Arial"/>
                <a:cs typeface="Arial"/>
              </a:rPr>
              <a:t> </a:t>
            </a:r>
            <a:r>
              <a:rPr sz="2500" spc="80" dirty="0">
                <a:latin typeface="Arial"/>
                <a:cs typeface="Arial"/>
              </a:rPr>
              <a:t>en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95" dirty="0">
                <a:latin typeface="Arial"/>
                <a:cs typeface="Arial"/>
              </a:rPr>
              <a:t>una</a:t>
            </a:r>
            <a:r>
              <a:rPr sz="2500" spc="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sesión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60" dirty="0">
                <a:latin typeface="Arial"/>
                <a:cs typeface="Arial"/>
              </a:rPr>
              <a:t>abierta.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244" rIns="0" bIns="0" rtlCol="0">
            <a:spAutoFit/>
          </a:bodyPr>
          <a:lstStyle/>
          <a:p>
            <a:pPr marL="3239135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Arial"/>
                <a:cs typeface="Arial"/>
              </a:rPr>
              <a:t>Política</a:t>
            </a:r>
            <a:r>
              <a:rPr sz="2900" spc="229" dirty="0">
                <a:latin typeface="Arial"/>
                <a:cs typeface="Arial"/>
              </a:rPr>
              <a:t> </a:t>
            </a:r>
            <a:r>
              <a:rPr sz="2900" spc="125" dirty="0">
                <a:latin typeface="Arial"/>
                <a:cs typeface="Arial"/>
              </a:rPr>
              <a:t>antimonopolio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4</a:t>
            </a:fld>
            <a:endParaRPr spc="15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97000"/>
            <a:ext cx="10187305" cy="318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007110" indent="-457200">
              <a:lnSpc>
                <a:spcPct val="1333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85" dirty="0">
                <a:latin typeface="Arial"/>
                <a:cs typeface="Arial"/>
              </a:rPr>
              <a:t>participar,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da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90" dirty="0">
                <a:latin typeface="Arial"/>
                <a:cs typeface="Arial"/>
              </a:rPr>
              <a:t>consentimiento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80" dirty="0">
                <a:latin typeface="Arial"/>
                <a:cs typeface="Arial"/>
              </a:rPr>
              <a:t>para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90" dirty="0">
                <a:latin typeface="Arial"/>
                <a:cs typeface="Arial"/>
              </a:rPr>
              <a:t>que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110" dirty="0">
                <a:latin typeface="Arial"/>
                <a:cs typeface="Arial"/>
              </a:rPr>
              <a:t>nombre,</a:t>
            </a:r>
            <a:r>
              <a:rPr sz="2400" spc="-20" dirty="0">
                <a:latin typeface="Arial"/>
                <a:cs typeface="Arial"/>
              </a:rPr>
              <a:t> voz, </a:t>
            </a:r>
            <a:r>
              <a:rPr sz="2400" spc="105" dirty="0">
                <a:latin typeface="Arial"/>
                <a:cs typeface="Arial"/>
              </a:rPr>
              <a:t>imagen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semejanza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incluyan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80" dirty="0">
                <a:latin typeface="Arial"/>
                <a:cs typeface="Arial"/>
              </a:rPr>
              <a:t>en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90" dirty="0">
                <a:latin typeface="Arial"/>
                <a:cs typeface="Arial"/>
              </a:rPr>
              <a:t>seminario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web.</a:t>
            </a:r>
            <a:endParaRPr sz="2400">
              <a:latin typeface="Arial"/>
              <a:cs typeface="Arial"/>
            </a:endParaRPr>
          </a:p>
          <a:p>
            <a:pPr marL="469900" marR="676275" indent="-457200">
              <a:lnSpc>
                <a:spcPct val="151900"/>
              </a:lnSpc>
              <a:spcBef>
                <a:spcPts val="54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170" dirty="0">
                <a:latin typeface="Arial"/>
                <a:cs typeface="Arial"/>
              </a:rPr>
              <a:t>WECC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se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esfuerza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120" dirty="0">
                <a:latin typeface="Arial"/>
                <a:cs typeface="Arial"/>
              </a:rPr>
              <a:t>por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garantizar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que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95" dirty="0">
                <a:latin typeface="Arial"/>
                <a:cs typeface="Arial"/>
              </a:rPr>
              <a:t>información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presentada</a:t>
            </a:r>
            <a:r>
              <a:rPr sz="2100" spc="10" dirty="0">
                <a:latin typeface="Arial"/>
                <a:cs typeface="Arial"/>
              </a:rPr>
              <a:t> </a:t>
            </a:r>
            <a:r>
              <a:rPr sz="2100" spc="75" dirty="0">
                <a:latin typeface="Arial"/>
                <a:cs typeface="Arial"/>
              </a:rPr>
              <a:t>hoy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sea </a:t>
            </a:r>
            <a:r>
              <a:rPr sz="2100" dirty="0">
                <a:latin typeface="Arial"/>
                <a:cs typeface="Arial"/>
              </a:rPr>
              <a:t>precisa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y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refleje</a:t>
            </a:r>
            <a:r>
              <a:rPr sz="2100" spc="4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los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90" dirty="0">
                <a:latin typeface="Arial"/>
                <a:cs typeface="Arial"/>
              </a:rPr>
              <a:t>puntos</a:t>
            </a:r>
            <a:r>
              <a:rPr sz="2100" spc="45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vista</a:t>
            </a:r>
            <a:r>
              <a:rPr sz="2100" spc="45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WECC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dirty="0">
                <a:latin typeface="Arial"/>
                <a:cs typeface="Arial"/>
              </a:rPr>
              <a:t>Sin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spc="85" dirty="0">
                <a:latin typeface="Arial"/>
                <a:cs typeface="Arial"/>
              </a:rPr>
              <a:t>embargo,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todas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las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interpretaciones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y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posiciones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50" dirty="0">
                <a:latin typeface="Arial"/>
                <a:cs typeface="Arial"/>
              </a:rPr>
              <a:t>están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sujetas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cambios.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90" dirty="0">
                <a:latin typeface="Arial"/>
                <a:cs typeface="Arial"/>
              </a:rPr>
              <a:t>Si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tiene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80" dirty="0">
                <a:latin typeface="Arial"/>
                <a:cs typeface="Arial"/>
              </a:rPr>
              <a:t>alguna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95" dirty="0">
                <a:latin typeface="Arial"/>
                <a:cs typeface="Arial"/>
              </a:rPr>
              <a:t>pregunta,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comuníquese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con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el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asesor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55" dirty="0">
                <a:latin typeface="Arial"/>
                <a:cs typeface="Arial"/>
              </a:rPr>
              <a:t>legal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de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WECC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0863" y="2630347"/>
            <a:ext cx="599440" cy="591820"/>
            <a:chOff x="1520863" y="2630347"/>
            <a:chExt cx="599440" cy="59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0863" y="2630347"/>
              <a:ext cx="591476" cy="591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4103" y="2665475"/>
              <a:ext cx="525779" cy="52577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534667" y="3410661"/>
            <a:ext cx="784860" cy="812800"/>
            <a:chOff x="1534667" y="3410661"/>
            <a:chExt cx="784860" cy="8128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6145" y="3410661"/>
              <a:ext cx="561159" cy="8124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4667" y="3427475"/>
              <a:ext cx="784859" cy="78333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97045" y="4477461"/>
            <a:ext cx="590550" cy="590550"/>
            <a:chOff x="1597045" y="4477461"/>
            <a:chExt cx="590550" cy="59055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7045" y="4477461"/>
              <a:ext cx="589945" cy="58994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18976" y="4508449"/>
              <a:ext cx="487045" cy="487045"/>
            </a:xfrm>
            <a:custGeom>
              <a:avLst/>
              <a:gdLst/>
              <a:ahLst/>
              <a:cxnLst/>
              <a:rect l="l" t="t" r="r" b="b"/>
              <a:pathLst>
                <a:path w="487044" h="487045">
                  <a:moveTo>
                    <a:pt x="486749" y="0"/>
                  </a:moveTo>
                  <a:lnTo>
                    <a:pt x="0" y="0"/>
                  </a:lnTo>
                  <a:lnTo>
                    <a:pt x="0" y="486738"/>
                  </a:lnTo>
                  <a:lnTo>
                    <a:pt x="18833" y="467906"/>
                  </a:lnTo>
                  <a:lnTo>
                    <a:pt x="18832" y="18830"/>
                  </a:lnTo>
                  <a:lnTo>
                    <a:pt x="467918" y="18830"/>
                  </a:lnTo>
                  <a:lnTo>
                    <a:pt x="486749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8976" y="4508449"/>
              <a:ext cx="487045" cy="487045"/>
            </a:xfrm>
            <a:custGeom>
              <a:avLst/>
              <a:gdLst/>
              <a:ahLst/>
              <a:cxnLst/>
              <a:rect l="l" t="t" r="r" b="b"/>
              <a:pathLst>
                <a:path w="487044" h="487045">
                  <a:moveTo>
                    <a:pt x="18833" y="467906"/>
                  </a:moveTo>
                  <a:lnTo>
                    <a:pt x="18832" y="18830"/>
                  </a:lnTo>
                  <a:lnTo>
                    <a:pt x="467918" y="18830"/>
                  </a:lnTo>
                </a:path>
                <a:path w="487044" h="487045">
                  <a:moveTo>
                    <a:pt x="486749" y="0"/>
                  </a:moveTo>
                  <a:lnTo>
                    <a:pt x="0" y="0"/>
                  </a:lnTo>
                  <a:lnTo>
                    <a:pt x="0" y="486738"/>
                  </a:lnTo>
                </a:path>
              </a:pathLst>
            </a:custGeom>
            <a:ln w="12554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0793" y="4740308"/>
              <a:ext cx="104470" cy="10446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00" rIns="0" bIns="0" rtlCol="0">
            <a:spAutoFit/>
          </a:bodyPr>
          <a:lstStyle/>
          <a:p>
            <a:pPr marL="2978150">
              <a:lnSpc>
                <a:spcPct val="100000"/>
              </a:lnSpc>
              <a:spcBef>
                <a:spcPts val="100"/>
              </a:spcBef>
            </a:pPr>
            <a:r>
              <a:rPr sz="3600" spc="95" dirty="0">
                <a:latin typeface="Arial"/>
                <a:cs typeface="Arial"/>
              </a:rPr>
              <a:t>Como</a:t>
            </a:r>
            <a:r>
              <a:rPr sz="3600" spc="-65" dirty="0">
                <a:latin typeface="Arial"/>
                <a:cs typeface="Arial"/>
              </a:rPr>
              <a:t> </a:t>
            </a:r>
            <a:r>
              <a:rPr sz="3600" spc="135" dirty="0">
                <a:latin typeface="Arial"/>
                <a:cs typeface="Arial"/>
              </a:rPr>
              <a:t>participar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5</a:t>
            </a:fld>
            <a:endParaRPr spc="15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08605" y="2775458"/>
            <a:ext cx="6021070" cy="2187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Enviar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75" dirty="0">
                <a:latin typeface="Arial"/>
                <a:cs typeface="Arial"/>
              </a:rPr>
              <a:t>preguntas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inquietudes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través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de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Chat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sz="2200" dirty="0">
                <a:latin typeface="Arial"/>
                <a:cs typeface="Arial"/>
              </a:rPr>
              <a:t>Use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90" dirty="0">
                <a:latin typeface="Arial"/>
                <a:cs typeface="Arial"/>
              </a:rPr>
              <a:t>función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"Levantar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110" dirty="0">
                <a:latin typeface="Arial"/>
                <a:cs typeface="Arial"/>
              </a:rPr>
              <a:t>mano"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y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80" dirty="0">
                <a:latin typeface="Arial"/>
                <a:cs typeface="Arial"/>
              </a:rPr>
              <a:t>comparta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spc="80" dirty="0">
                <a:latin typeface="Arial"/>
                <a:cs typeface="Arial"/>
              </a:rPr>
              <a:t>Interactuar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con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encuestas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spc="40" dirty="0">
                <a:latin typeface="Arial"/>
                <a:cs typeface="Arial"/>
              </a:rPr>
              <a:t>cuestionarios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8207" y="0"/>
            <a:ext cx="9003792" cy="54650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496059"/>
            <a:ext cx="14897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0" dirty="0">
                <a:solidFill>
                  <a:srgbClr val="000000"/>
                </a:solidFill>
                <a:latin typeface="Arial Black"/>
                <a:cs typeface="Arial Black"/>
              </a:rPr>
              <a:t>Día</a:t>
            </a:r>
            <a:r>
              <a:rPr sz="3000" spc="-204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3000" spc="-45" dirty="0">
                <a:solidFill>
                  <a:srgbClr val="000000"/>
                </a:solidFill>
                <a:latin typeface="Arial Black"/>
                <a:cs typeface="Arial Black"/>
              </a:rPr>
              <a:t>uno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15" dirty="0">
                <a:latin typeface="Arial"/>
                <a:cs typeface="Arial"/>
              </a:rPr>
              <a:t>6</a:t>
            </a:fld>
            <a:endParaRPr spc="1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074672"/>
            <a:ext cx="2920365" cy="392493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5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10" dirty="0">
                <a:latin typeface="Arial Black"/>
                <a:cs typeface="Arial Black"/>
              </a:rPr>
              <a:t>Introducción</a:t>
            </a:r>
            <a:endParaRPr sz="21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905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60" dirty="0">
                <a:latin typeface="Arial Black"/>
                <a:cs typeface="Arial Black"/>
              </a:rPr>
              <a:t>Electricidad</a:t>
            </a:r>
            <a:endParaRPr sz="2100">
              <a:latin typeface="Arial Black"/>
              <a:cs typeface="Arial Black"/>
            </a:endParaRPr>
          </a:p>
          <a:p>
            <a:pPr marL="469900">
              <a:lnSpc>
                <a:spcPct val="100000"/>
              </a:lnSpc>
              <a:spcBef>
                <a:spcPts val="1325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-155" dirty="0">
                <a:latin typeface="Arial Black"/>
                <a:cs typeface="Arial Black"/>
              </a:rPr>
              <a:t>el</a:t>
            </a:r>
            <a:r>
              <a:rPr sz="2700" spc="-190" dirty="0">
                <a:latin typeface="Arial Black"/>
                <a:cs typeface="Arial Black"/>
              </a:rPr>
              <a:t> </a:t>
            </a:r>
            <a:r>
              <a:rPr sz="2700" spc="-10" dirty="0">
                <a:latin typeface="Arial Black"/>
                <a:cs typeface="Arial Black"/>
              </a:rPr>
              <a:t>interco</a:t>
            </a:r>
            <a:endParaRPr sz="2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3000" dirty="0">
                <a:latin typeface="Arial"/>
                <a:cs typeface="Arial"/>
              </a:rPr>
              <a:t>Día</a:t>
            </a:r>
            <a:r>
              <a:rPr sz="3000" spc="-105" dirty="0">
                <a:latin typeface="Arial"/>
                <a:cs typeface="Arial"/>
              </a:rPr>
              <a:t> </a:t>
            </a:r>
            <a:r>
              <a:rPr sz="3000" spc="55" dirty="0">
                <a:latin typeface="Arial"/>
                <a:cs typeface="Arial"/>
              </a:rPr>
              <a:t>dos</a:t>
            </a:r>
            <a:endParaRPr sz="3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2625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350" dirty="0">
                <a:latin typeface="Arial"/>
                <a:cs typeface="Arial"/>
              </a:rPr>
              <a:t>Operación</a:t>
            </a:r>
            <a:r>
              <a:rPr sz="1350" spc="22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del</a:t>
            </a:r>
            <a:r>
              <a:rPr sz="1350" spc="225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sistema</a:t>
            </a:r>
            <a:endParaRPr sz="135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660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-10" dirty="0">
                <a:latin typeface="Arial"/>
                <a:cs typeface="Arial"/>
              </a:rPr>
              <a:t>Regulación</a:t>
            </a:r>
            <a:endParaRPr sz="25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825"/>
              </a:spcBef>
              <a:tabLst>
                <a:tab pos="927100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75" dirty="0">
                <a:latin typeface="Arial"/>
                <a:cs typeface="Arial"/>
              </a:rPr>
              <a:t>Medioambiente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544" y="68580"/>
            <a:ext cx="5408930" cy="6760845"/>
            <a:chOff x="6257544" y="68580"/>
            <a:chExt cx="540893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16" y="4608557"/>
              <a:ext cx="5381267" cy="2220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7544" y="68580"/>
              <a:ext cx="5408676" cy="455980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2223" y="2564892"/>
            <a:ext cx="2331720" cy="17373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93358" y="104775"/>
            <a:ext cx="5288280" cy="44386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Times New Roman"/>
              <a:cs typeface="Times New Roman"/>
            </a:endParaRPr>
          </a:p>
          <a:p>
            <a:pPr marR="184785" algn="ctr">
              <a:lnSpc>
                <a:spcPct val="100000"/>
              </a:lnSpc>
            </a:pPr>
            <a:r>
              <a:rPr sz="2200" spc="70" dirty="0">
                <a:solidFill>
                  <a:srgbClr val="FFFFFF"/>
                </a:solidFill>
                <a:latin typeface="Arial"/>
                <a:cs typeface="Arial"/>
              </a:rPr>
              <a:t>Fundamentos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la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2200">
              <a:latin typeface="Arial"/>
              <a:cs typeface="Arial"/>
            </a:endParaRPr>
          </a:p>
          <a:p>
            <a:pPr marR="40005" algn="ctr">
              <a:lnSpc>
                <a:spcPct val="100000"/>
              </a:lnSpc>
              <a:spcBef>
                <a:spcPts val="1700"/>
              </a:spcBef>
            </a:pP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Sección</a:t>
            </a:r>
            <a:r>
              <a:rPr sz="27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50">
              <a:latin typeface="Arial"/>
              <a:cs typeface="Arial"/>
            </a:endParaRPr>
          </a:p>
          <a:p>
            <a:pPr marR="64769" algn="ctr">
              <a:lnSpc>
                <a:spcPct val="100000"/>
              </a:lnSpc>
            </a:pPr>
            <a:r>
              <a:rPr sz="950" dirty="0">
                <a:solidFill>
                  <a:srgbClr val="FFFFFF"/>
                </a:solidFill>
                <a:latin typeface="Arial"/>
                <a:cs typeface="Arial"/>
              </a:rPr>
              <a:t>Conceptos</a:t>
            </a:r>
            <a:r>
              <a:rPr sz="9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FFFFFF"/>
                </a:solidFill>
                <a:latin typeface="Arial"/>
                <a:cs typeface="Arial"/>
              </a:rPr>
              <a:t>básicos</a:t>
            </a:r>
            <a:r>
              <a:rPr sz="9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9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Arial"/>
                <a:cs typeface="Arial"/>
              </a:rPr>
              <a:t>electricidad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3358" y="4625975"/>
            <a:ext cx="5288280" cy="21272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4050">
              <a:latin typeface="Times New Roman"/>
              <a:cs typeface="Times New Roman"/>
            </a:endParaRPr>
          </a:p>
          <a:p>
            <a:pPr marR="174625" algn="ctr">
              <a:lnSpc>
                <a:spcPct val="100000"/>
              </a:lnSpc>
            </a:pPr>
            <a:r>
              <a:rPr sz="2700" spc="135" dirty="0">
                <a:solidFill>
                  <a:srgbClr val="FFFFFF"/>
                </a:solidFill>
                <a:latin typeface="Arial"/>
                <a:cs typeface="Arial"/>
              </a:rPr>
              <a:t>grúa</a:t>
            </a:r>
            <a:r>
              <a:rPr sz="2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90" dirty="0">
                <a:solidFill>
                  <a:srgbClr val="FFFFFF"/>
                </a:solidFill>
                <a:latin typeface="Arial"/>
                <a:cs typeface="Arial"/>
              </a:rPr>
              <a:t>donovan</a:t>
            </a:r>
            <a:endParaRPr sz="2700">
              <a:latin typeface="Arial"/>
              <a:cs typeface="Arial"/>
            </a:endParaRPr>
          </a:p>
          <a:p>
            <a:pPr marR="111760" algn="ctr">
              <a:lnSpc>
                <a:spcPct val="100000"/>
              </a:lnSpc>
              <a:spcBef>
                <a:spcPts val="2205"/>
              </a:spcBef>
            </a:pPr>
            <a:r>
              <a:rPr sz="1700" spc="75" dirty="0">
                <a:solidFill>
                  <a:srgbClr val="FFFFFF"/>
                </a:solidFill>
                <a:latin typeface="Arial"/>
                <a:cs typeface="Arial"/>
              </a:rPr>
              <a:t>Ingeniero</a:t>
            </a:r>
            <a:r>
              <a:rPr sz="17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7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Arial"/>
                <a:cs typeface="Arial"/>
              </a:rPr>
              <a:t>equipo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4179" y="1141420"/>
            <a:ext cx="3385820" cy="5323205"/>
            <a:chOff x="7824179" y="1141420"/>
            <a:chExt cx="3385820" cy="5323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179" y="1141420"/>
              <a:ext cx="3385639" cy="275474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5404" y="3799331"/>
              <a:ext cx="2663190" cy="266471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2062480">
              <a:lnSpc>
                <a:spcPct val="100000"/>
              </a:lnSpc>
              <a:spcBef>
                <a:spcPts val="100"/>
              </a:spcBef>
            </a:pPr>
            <a:r>
              <a:rPr spc="145" dirty="0">
                <a:latin typeface="Arial"/>
                <a:cs typeface="Arial"/>
              </a:rPr>
              <a:t>Importancia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de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la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electricidad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8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93011"/>
            <a:ext cx="7332980" cy="460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latin typeface="Arial"/>
                <a:cs typeface="Arial"/>
              </a:rPr>
              <a:t>“Imagínese,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135" dirty="0">
                <a:latin typeface="Arial"/>
                <a:cs typeface="Arial"/>
              </a:rPr>
              <a:t>por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145" dirty="0">
                <a:latin typeface="Arial"/>
                <a:cs typeface="Arial"/>
              </a:rPr>
              <a:t>un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120" dirty="0">
                <a:latin typeface="Arial"/>
                <a:cs typeface="Arial"/>
              </a:rPr>
              <a:t>minuto,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vida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sin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energía.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Arial"/>
              <a:cs typeface="Arial"/>
            </a:endParaRPr>
          </a:p>
          <a:p>
            <a:pPr marL="12700" marR="95885">
              <a:lnSpc>
                <a:spcPct val="156000"/>
              </a:lnSpc>
            </a:pPr>
            <a:r>
              <a:rPr sz="1900" spc="70" dirty="0">
                <a:latin typeface="Arial"/>
                <a:cs typeface="Arial"/>
              </a:rPr>
              <a:t>No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tiene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una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105" dirty="0">
                <a:latin typeface="Arial"/>
                <a:cs typeface="Arial"/>
              </a:rPr>
              <a:t>forma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de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ejecutar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una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90" dirty="0">
                <a:latin typeface="Arial"/>
                <a:cs typeface="Arial"/>
              </a:rPr>
              <a:t>computadora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80" dirty="0">
                <a:latin typeface="Arial"/>
                <a:cs typeface="Arial"/>
              </a:rPr>
              <a:t>portátil,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90" dirty="0">
                <a:latin typeface="Arial"/>
                <a:cs typeface="Arial"/>
              </a:rPr>
              <a:t>un </a:t>
            </a:r>
            <a:r>
              <a:rPr sz="1900" spc="80" dirty="0">
                <a:latin typeface="Arial"/>
                <a:cs typeface="Arial"/>
              </a:rPr>
              <a:t>teléfono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65" dirty="0">
                <a:latin typeface="Arial"/>
                <a:cs typeface="Arial"/>
              </a:rPr>
              <a:t>móvil,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114" dirty="0">
                <a:latin typeface="Arial"/>
                <a:cs typeface="Arial"/>
              </a:rPr>
              <a:t>un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televisor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80" dirty="0">
                <a:latin typeface="Arial"/>
                <a:cs typeface="Arial"/>
              </a:rPr>
              <a:t>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videojuegos.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No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tienes</a:t>
            </a:r>
            <a:r>
              <a:rPr sz="1900" spc="-20" dirty="0">
                <a:latin typeface="Arial"/>
                <a:cs typeface="Arial"/>
              </a:rPr>
              <a:t> luz, </a:t>
            </a:r>
            <a:r>
              <a:rPr sz="1900" dirty="0">
                <a:latin typeface="Arial"/>
                <a:cs typeface="Arial"/>
              </a:rPr>
              <a:t>calefacción,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aire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acondicionado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80" dirty="0">
                <a:latin typeface="Arial"/>
                <a:cs typeface="Arial"/>
              </a:rPr>
              <a:t>o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incluso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100" dirty="0">
                <a:latin typeface="Arial"/>
                <a:cs typeface="Arial"/>
              </a:rPr>
              <a:t>Internet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65" dirty="0">
                <a:latin typeface="Arial"/>
                <a:cs typeface="Arial"/>
              </a:rPr>
              <a:t>para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leer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20" dirty="0">
                <a:latin typeface="Arial"/>
                <a:cs typeface="Arial"/>
              </a:rPr>
              <a:t>esta </a:t>
            </a:r>
            <a:r>
              <a:rPr sz="1900" spc="-10" dirty="0">
                <a:latin typeface="Arial"/>
                <a:cs typeface="Arial"/>
              </a:rPr>
              <a:t>carta.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6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2100" spc="80" dirty="0">
                <a:latin typeface="Arial"/>
                <a:cs typeface="Arial"/>
              </a:rPr>
              <a:t>Alrededor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1.300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spc="75" dirty="0">
                <a:latin typeface="Arial"/>
                <a:cs typeface="Arial"/>
              </a:rPr>
              <a:t>millones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personas,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el</a:t>
            </a:r>
            <a:r>
              <a:rPr sz="2100" spc="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18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spc="120" dirty="0">
                <a:latin typeface="Arial"/>
                <a:cs typeface="Arial"/>
              </a:rPr>
              <a:t>por</a:t>
            </a:r>
            <a:r>
              <a:rPr sz="2100" spc="30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ciento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población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85" dirty="0">
                <a:latin typeface="Arial"/>
                <a:cs typeface="Arial"/>
              </a:rPr>
              <a:t>mundial,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105" dirty="0">
                <a:latin typeface="Arial"/>
                <a:cs typeface="Arial"/>
              </a:rPr>
              <a:t>no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necesitan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imaginarlo.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Así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es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la </a:t>
            </a:r>
            <a:r>
              <a:rPr sz="2100" dirty="0">
                <a:latin typeface="Arial"/>
                <a:cs typeface="Arial"/>
              </a:rPr>
              <a:t>vida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para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ellos</a:t>
            </a:r>
            <a:r>
              <a:rPr sz="2100" spc="55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todos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los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días”.</a:t>
            </a:r>
            <a:r>
              <a:rPr sz="2100" spc="5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-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Bill</a:t>
            </a:r>
            <a:r>
              <a:rPr sz="2100" spc="5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Gates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1003" y="3486911"/>
            <a:ext cx="5279136" cy="29611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2062480">
              <a:lnSpc>
                <a:spcPct val="100000"/>
              </a:lnSpc>
              <a:spcBef>
                <a:spcPts val="100"/>
              </a:spcBef>
            </a:pPr>
            <a:r>
              <a:rPr spc="145" dirty="0">
                <a:latin typeface="Arial"/>
                <a:cs typeface="Arial"/>
              </a:rPr>
              <a:t>Importancia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de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la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electricidad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9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6943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600" dirty="0">
                <a:latin typeface="Arial"/>
                <a:cs typeface="Arial"/>
              </a:rPr>
              <a:t>“La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electricidad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</a:t>
            </a:r>
            <a:r>
              <a:rPr sz="1600" spc="60" dirty="0">
                <a:latin typeface="Arial"/>
                <a:cs typeface="Arial"/>
              </a:rPr>
              <a:t> lo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que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65" dirty="0">
                <a:latin typeface="Arial"/>
                <a:cs typeface="Arial"/>
              </a:rPr>
              <a:t>mantiene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nuestra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sociedad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atada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los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70" dirty="0">
                <a:latin typeface="Arial"/>
                <a:cs typeface="Arial"/>
              </a:rPr>
              <a:t>tiempos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modernos.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300"/>
              </a:lnSpc>
              <a:spcBef>
                <a:spcPts val="705"/>
              </a:spcBef>
            </a:pPr>
            <a:r>
              <a:rPr sz="2100" spc="85" dirty="0">
                <a:latin typeface="Arial"/>
                <a:cs typeface="Arial"/>
              </a:rPr>
              <a:t>Derribar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[la]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100" dirty="0">
                <a:latin typeface="Arial"/>
                <a:cs typeface="Arial"/>
              </a:rPr>
              <a:t>red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dispersaría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75" dirty="0">
                <a:latin typeface="Arial"/>
                <a:cs typeface="Arial"/>
              </a:rPr>
              <a:t>millones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50" dirty="0">
                <a:latin typeface="Arial"/>
                <a:cs typeface="Arial"/>
              </a:rPr>
              <a:t>estadounidenses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en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una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búsqueda </a:t>
            </a:r>
            <a:r>
              <a:rPr sz="2100" dirty="0">
                <a:latin typeface="Arial"/>
                <a:cs typeface="Arial"/>
              </a:rPr>
              <a:t>desesperada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55" dirty="0">
                <a:latin typeface="Arial"/>
                <a:cs typeface="Arial"/>
              </a:rPr>
              <a:t>de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luz,</a:t>
            </a:r>
            <a:r>
              <a:rPr sz="2100" spc="25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[nosotros]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50" dirty="0">
                <a:latin typeface="Arial"/>
                <a:cs typeface="Arial"/>
              </a:rPr>
              <a:t>volveríamos</a:t>
            </a:r>
            <a:r>
              <a:rPr sz="2100" spc="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caer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en</a:t>
            </a:r>
            <a:r>
              <a:rPr sz="2100" spc="25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algo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que</a:t>
            </a:r>
            <a:r>
              <a:rPr sz="2100" spc="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se</a:t>
            </a:r>
            <a:r>
              <a:rPr sz="2100" spc="2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aproximaría</a:t>
            </a:r>
            <a:r>
              <a:rPr sz="2100" spc="2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a </a:t>
            </a:r>
            <a:r>
              <a:rPr sz="2100" spc="65" dirty="0">
                <a:latin typeface="Arial"/>
                <a:cs typeface="Arial"/>
              </a:rPr>
              <a:t>mediados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del</a:t>
            </a:r>
            <a:r>
              <a:rPr sz="2100" spc="-45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siglo</a:t>
            </a:r>
            <a:r>
              <a:rPr sz="2100" spc="-4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XIX”.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—Ted</a:t>
            </a:r>
            <a:r>
              <a:rPr sz="2100" spc="-45" dirty="0">
                <a:latin typeface="Arial"/>
                <a:cs typeface="Arial"/>
              </a:rPr>
              <a:t> </a:t>
            </a:r>
            <a:r>
              <a:rPr sz="2100" spc="40" dirty="0">
                <a:latin typeface="Arial"/>
                <a:cs typeface="Arial"/>
              </a:rPr>
              <a:t>Koppel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" y="0"/>
            <a:ext cx="12192000" cy="63566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10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761" cy="63566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11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761" cy="63566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12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788" y="6402323"/>
            <a:ext cx="1037844" cy="2743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" y="0"/>
            <a:ext cx="12192000" cy="63566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13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28588" y="815339"/>
            <a:ext cx="5698490" cy="5791200"/>
            <a:chOff x="6228588" y="815339"/>
            <a:chExt cx="5698490" cy="5791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025" y="4577760"/>
              <a:ext cx="2901398" cy="14699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8588" y="4384548"/>
              <a:ext cx="3355848" cy="18882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66504" y="3858767"/>
              <a:ext cx="2560320" cy="27477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9844" y="3874007"/>
              <a:ext cx="2458211" cy="26456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27620" y="815339"/>
              <a:ext cx="3445764" cy="38618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22691" y="1010411"/>
              <a:ext cx="2875788" cy="32918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2807970">
              <a:lnSpc>
                <a:spcPct val="100000"/>
              </a:lnSpc>
              <a:spcBef>
                <a:spcPts val="100"/>
              </a:spcBef>
            </a:pPr>
            <a:r>
              <a:rPr sz="3800" spc="70" dirty="0">
                <a:latin typeface="Arial"/>
                <a:cs typeface="Arial"/>
              </a:rPr>
              <a:t>Que</a:t>
            </a:r>
            <a:r>
              <a:rPr sz="3800" spc="-11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es</a:t>
            </a:r>
            <a:r>
              <a:rPr sz="3800" spc="-105" dirty="0">
                <a:latin typeface="Arial"/>
                <a:cs typeface="Arial"/>
              </a:rPr>
              <a:t> </a:t>
            </a:r>
            <a:r>
              <a:rPr sz="3800" spc="90" dirty="0">
                <a:latin typeface="Arial"/>
                <a:cs typeface="Arial"/>
              </a:rPr>
              <a:t>electrici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1397507"/>
            <a:ext cx="5123815" cy="4401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358900" indent="-457200">
              <a:lnSpc>
                <a:spcPct val="146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electricidad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flujo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30" dirty="0">
                <a:latin typeface="Arial"/>
                <a:cs typeface="Arial"/>
              </a:rPr>
              <a:t>de </a:t>
            </a:r>
            <a:r>
              <a:rPr sz="2000" spc="55" dirty="0">
                <a:latin typeface="Arial"/>
                <a:cs typeface="Arial"/>
              </a:rPr>
              <a:t>electrones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120" dirty="0">
                <a:latin typeface="Arial"/>
                <a:cs typeface="Arial"/>
              </a:rPr>
              <a:t>un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circuito.</a:t>
            </a:r>
            <a:endParaRPr sz="2000">
              <a:latin typeface="Arial"/>
              <a:cs typeface="Arial"/>
            </a:endParaRPr>
          </a:p>
          <a:p>
            <a:pPr marL="469900" marR="731520" indent="-457200">
              <a:lnSpc>
                <a:spcPct val="1532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electricidad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crea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de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3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75" dirty="0">
                <a:latin typeface="Arial"/>
                <a:cs typeface="Arial"/>
              </a:rPr>
              <a:t>formas </a:t>
            </a:r>
            <a:r>
              <a:rPr sz="1900" spc="-10" dirty="0">
                <a:latin typeface="Arial"/>
                <a:cs typeface="Arial"/>
              </a:rPr>
              <a:t>principales:</a:t>
            </a:r>
            <a:endParaRPr sz="1900">
              <a:latin typeface="Arial"/>
              <a:cs typeface="Arial"/>
            </a:endParaRPr>
          </a:p>
          <a:p>
            <a:pPr marL="927100" marR="93980" indent="-457834">
              <a:lnSpc>
                <a:spcPct val="125000"/>
              </a:lnSpc>
              <a:spcBef>
                <a:spcPts val="745"/>
              </a:spcBef>
            </a:pPr>
            <a:r>
              <a:rPr sz="2000" dirty="0">
                <a:latin typeface="Arial"/>
                <a:cs typeface="Arial"/>
              </a:rPr>
              <a:t>1.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Conversión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electromagnética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(p.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ej., </a:t>
            </a:r>
            <a:r>
              <a:rPr sz="2000" spc="55" dirty="0">
                <a:latin typeface="Arial"/>
                <a:cs typeface="Arial"/>
              </a:rPr>
              <a:t>generadores,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90" dirty="0">
                <a:latin typeface="Arial"/>
                <a:cs typeface="Arial"/>
              </a:rPr>
              <a:t>hidro,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viento)</a:t>
            </a:r>
            <a:endParaRPr sz="2000">
              <a:latin typeface="Arial"/>
              <a:cs typeface="Arial"/>
            </a:endParaRPr>
          </a:p>
          <a:p>
            <a:pPr marL="469900" marR="417195">
              <a:lnSpc>
                <a:spcPct val="147200"/>
              </a:lnSpc>
              <a:spcBef>
                <a:spcPts val="525"/>
              </a:spcBef>
            </a:pPr>
            <a:r>
              <a:rPr sz="1700" dirty="0">
                <a:latin typeface="Arial"/>
                <a:cs typeface="Arial"/>
              </a:rPr>
              <a:t>2.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Reacción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química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(p.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ej.,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batería,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pila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de </a:t>
            </a:r>
            <a:r>
              <a:rPr sz="1700" spc="45" dirty="0">
                <a:latin typeface="Arial"/>
                <a:cs typeface="Arial"/>
              </a:rPr>
              <a:t>combustible)</a:t>
            </a:r>
            <a:endParaRPr sz="1700">
              <a:latin typeface="Arial"/>
              <a:cs typeface="Arial"/>
            </a:endParaRPr>
          </a:p>
          <a:p>
            <a:pPr marL="469900" marR="5080">
              <a:lnSpc>
                <a:spcPct val="138900"/>
              </a:lnSpc>
              <a:spcBef>
                <a:spcPts val="605"/>
              </a:spcBef>
            </a:pPr>
            <a:r>
              <a:rPr sz="1800" dirty="0">
                <a:latin typeface="Arial"/>
                <a:cs typeface="Arial"/>
              </a:rPr>
              <a:t>3.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Conversión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de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estado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sólido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(p.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ej.,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panel </a:t>
            </a:r>
            <a:r>
              <a:rPr sz="1800" spc="-10" dirty="0">
                <a:latin typeface="Arial"/>
                <a:cs typeface="Arial"/>
              </a:rPr>
              <a:t>solar)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8764" y="1948281"/>
            <a:ext cx="4335917" cy="3918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344" rIns="0" bIns="0" rtlCol="0">
            <a:spAutoFit/>
          </a:bodyPr>
          <a:lstStyle/>
          <a:p>
            <a:pPr marL="158686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Características</a:t>
            </a:r>
            <a:r>
              <a:rPr sz="3600" spc="95" dirty="0">
                <a:latin typeface="Arial"/>
                <a:cs typeface="Arial"/>
              </a:rPr>
              <a:t> </a:t>
            </a:r>
            <a:r>
              <a:rPr sz="3600" spc="100" dirty="0">
                <a:latin typeface="Arial"/>
                <a:cs typeface="Arial"/>
              </a:rPr>
              <a:t>de</a:t>
            </a:r>
            <a:r>
              <a:rPr sz="3600" spc="95" dirty="0">
                <a:latin typeface="Arial"/>
                <a:cs typeface="Arial"/>
              </a:rPr>
              <a:t> </a:t>
            </a:r>
            <a:r>
              <a:rPr sz="3600" spc="70" dirty="0">
                <a:latin typeface="Arial"/>
                <a:cs typeface="Arial"/>
              </a:rPr>
              <a:t>la</a:t>
            </a:r>
            <a:r>
              <a:rPr sz="3600" spc="95" dirty="0">
                <a:latin typeface="Arial"/>
                <a:cs typeface="Arial"/>
              </a:rPr>
              <a:t> electricidad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6244" y="1348105"/>
            <a:ext cx="2281555" cy="210185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  <a:tabLst>
                <a:tab pos="469900" algn="l"/>
              </a:tabLst>
            </a:pPr>
            <a:r>
              <a:rPr sz="3600" spc="-50" dirty="0">
                <a:latin typeface="Arial"/>
                <a:cs typeface="Arial"/>
              </a:rPr>
              <a:t>▪</a:t>
            </a:r>
            <a:r>
              <a:rPr sz="3600" dirty="0">
                <a:latin typeface="Arial"/>
                <a:cs typeface="Arial"/>
              </a:rPr>
              <a:t>	</a:t>
            </a:r>
            <a:r>
              <a:rPr sz="3400" spc="55" dirty="0">
                <a:latin typeface="Arial"/>
                <a:cs typeface="Arial"/>
              </a:rPr>
              <a:t>Voltaje</a:t>
            </a:r>
            <a:r>
              <a:rPr sz="3400" spc="-35" dirty="0">
                <a:latin typeface="Arial"/>
                <a:cs typeface="Arial"/>
              </a:rPr>
              <a:t> </a:t>
            </a:r>
            <a:r>
              <a:rPr sz="3400" spc="-50" dirty="0">
                <a:latin typeface="Arial"/>
                <a:cs typeface="Arial"/>
              </a:rPr>
              <a:t>(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  <a:tabLst>
                <a:tab pos="469900" algn="l"/>
              </a:tabLst>
            </a:pPr>
            <a:r>
              <a:rPr sz="3600" spc="-50" dirty="0">
                <a:latin typeface="Arial"/>
                <a:cs typeface="Arial"/>
              </a:rPr>
              <a:t>▪</a:t>
            </a:r>
            <a:r>
              <a:rPr sz="3600" dirty="0">
                <a:latin typeface="Arial"/>
                <a:cs typeface="Arial"/>
              </a:rPr>
              <a:t>	</a:t>
            </a:r>
            <a:r>
              <a:rPr sz="3400" spc="60" dirty="0">
                <a:latin typeface="Arial"/>
                <a:cs typeface="Arial"/>
              </a:rPr>
              <a:t>Actual</a:t>
            </a:r>
            <a:r>
              <a:rPr sz="3400" spc="-50" dirty="0">
                <a:latin typeface="Arial"/>
                <a:cs typeface="Arial"/>
              </a:rPr>
              <a:t> (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0"/>
              </a:spcBef>
              <a:tabLst>
                <a:tab pos="469900" algn="l"/>
              </a:tabLst>
            </a:pPr>
            <a:r>
              <a:rPr sz="3600" spc="-50" dirty="0">
                <a:latin typeface="Arial"/>
                <a:cs typeface="Arial"/>
              </a:rPr>
              <a:t>▪</a:t>
            </a:r>
            <a:r>
              <a:rPr sz="3600" dirty="0">
                <a:latin typeface="Arial"/>
                <a:cs typeface="Arial"/>
              </a:rPr>
              <a:t>	</a:t>
            </a:r>
            <a:r>
              <a:rPr sz="2700" spc="-10" dirty="0">
                <a:latin typeface="Arial"/>
                <a:cs typeface="Arial"/>
              </a:rPr>
              <a:t>Resistencia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83161" y="6433210"/>
            <a:ext cx="200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A9925F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95415" y="1072895"/>
            <a:ext cx="5394325" cy="5488940"/>
            <a:chOff x="5995415" y="1072895"/>
            <a:chExt cx="5394325" cy="5488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95415" y="1072895"/>
              <a:ext cx="3708653" cy="38016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7551" y="1367027"/>
              <a:ext cx="2782061" cy="25184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40167" y="3634740"/>
              <a:ext cx="3850385" cy="292684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66565">
              <a:lnSpc>
                <a:spcPct val="100000"/>
              </a:lnSpc>
              <a:spcBef>
                <a:spcPts val="100"/>
              </a:spcBef>
            </a:pPr>
            <a:r>
              <a:rPr sz="3800" spc="55" dirty="0">
                <a:latin typeface="Arial"/>
                <a:cs typeface="Arial"/>
              </a:rPr>
              <a:t>Voltaje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402714"/>
            <a:ext cx="5125720" cy="261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461645" indent="-457200">
              <a:lnSpc>
                <a:spcPct val="1229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60" dirty="0">
                <a:latin typeface="Arial"/>
                <a:cs typeface="Arial"/>
              </a:rPr>
              <a:t>Una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spc="110" dirty="0">
                <a:latin typeface="Arial"/>
                <a:cs typeface="Arial"/>
              </a:rPr>
              <a:t>medida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spc="70" dirty="0">
                <a:latin typeface="Arial"/>
                <a:cs typeface="Arial"/>
              </a:rPr>
              <a:t>de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spc="85" dirty="0">
                <a:latin typeface="Arial"/>
                <a:cs typeface="Arial"/>
              </a:rPr>
              <a:t>presión </a:t>
            </a:r>
            <a:r>
              <a:rPr sz="2600" spc="50" dirty="0">
                <a:latin typeface="Arial"/>
                <a:cs typeface="Arial"/>
              </a:rPr>
              <a:t>eléctrica: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¿cuánto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65" dirty="0">
                <a:latin typeface="Arial"/>
                <a:cs typeface="Arial"/>
              </a:rPr>
              <a:t>saltará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la </a:t>
            </a:r>
            <a:r>
              <a:rPr sz="2600" spc="-10" dirty="0">
                <a:latin typeface="Arial"/>
                <a:cs typeface="Arial"/>
              </a:rPr>
              <a:t>chispa?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95" dirty="0">
                <a:latin typeface="Arial"/>
                <a:cs typeface="Arial"/>
              </a:rPr>
              <a:t>Unidad</a:t>
            </a:r>
            <a:r>
              <a:rPr sz="2700" spc="-35" dirty="0">
                <a:latin typeface="Arial"/>
                <a:cs typeface="Arial"/>
              </a:rPr>
              <a:t> </a:t>
            </a:r>
            <a:r>
              <a:rPr sz="2700" spc="75" dirty="0">
                <a:latin typeface="Arial"/>
                <a:cs typeface="Arial"/>
              </a:rPr>
              <a:t>de</a:t>
            </a:r>
            <a:r>
              <a:rPr sz="2700" spc="-30" dirty="0">
                <a:latin typeface="Arial"/>
                <a:cs typeface="Arial"/>
              </a:rPr>
              <a:t> </a:t>
            </a:r>
            <a:r>
              <a:rPr sz="2700" spc="75" dirty="0">
                <a:latin typeface="Arial"/>
                <a:cs typeface="Arial"/>
              </a:rPr>
              <a:t>medida:</a:t>
            </a:r>
            <a:r>
              <a:rPr sz="2700" spc="75" dirty="0">
                <a:solidFill>
                  <a:srgbClr val="B43713"/>
                </a:solidFill>
                <a:latin typeface="Arial"/>
                <a:cs typeface="Arial"/>
              </a:rPr>
              <a:t>Voltios</a:t>
            </a:r>
            <a:r>
              <a:rPr sz="2700" spc="-30" dirty="0">
                <a:solidFill>
                  <a:srgbClr val="B43713"/>
                </a:solidFill>
                <a:latin typeface="Arial"/>
                <a:cs typeface="Arial"/>
              </a:rPr>
              <a:t> </a:t>
            </a:r>
            <a:r>
              <a:rPr sz="2700" spc="-70" dirty="0">
                <a:solidFill>
                  <a:srgbClr val="B43713"/>
                </a:solidFill>
                <a:latin typeface="Arial"/>
                <a:cs typeface="Arial"/>
              </a:rPr>
              <a:t>(V)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114" dirty="0">
                <a:latin typeface="Arial"/>
                <a:cs typeface="Arial"/>
              </a:rPr>
              <a:t>Nombre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después</a:t>
            </a:r>
            <a:r>
              <a:rPr sz="2200" spc="60" dirty="0">
                <a:solidFill>
                  <a:srgbClr val="B43713"/>
                </a:solidFill>
                <a:latin typeface="Arial"/>
                <a:cs typeface="Arial"/>
              </a:rPr>
              <a:t>Alejandro</a:t>
            </a:r>
            <a:r>
              <a:rPr sz="2200" spc="-20" dirty="0">
                <a:solidFill>
                  <a:srgbClr val="B43713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B43713"/>
                </a:solidFill>
                <a:latin typeface="Arial"/>
                <a:cs typeface="Arial"/>
              </a:rPr>
              <a:t>Volta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83161" y="6522110"/>
            <a:ext cx="2768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A9925F"/>
                </a:solidFill>
                <a:latin typeface="Arial"/>
                <a:cs typeface="Arial"/>
              </a:rPr>
              <a:t>dieciséis</a:t>
            </a:r>
            <a:endParaRPr sz="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02253" y="2364714"/>
            <a:ext cx="6062345" cy="3013075"/>
            <a:chOff x="3402253" y="2364714"/>
            <a:chExt cx="6062345" cy="3013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2253" y="2364714"/>
              <a:ext cx="6061938" cy="30127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4782" y="3160140"/>
              <a:ext cx="672465" cy="537845"/>
            </a:xfrm>
            <a:custGeom>
              <a:avLst/>
              <a:gdLst/>
              <a:ahLst/>
              <a:cxnLst/>
              <a:rect l="l" t="t" r="r" b="b"/>
              <a:pathLst>
                <a:path w="672464" h="537845">
                  <a:moveTo>
                    <a:pt x="672084" y="322580"/>
                  </a:moveTo>
                  <a:lnTo>
                    <a:pt x="0" y="322580"/>
                  </a:lnTo>
                  <a:lnTo>
                    <a:pt x="0" y="537718"/>
                  </a:lnTo>
                  <a:lnTo>
                    <a:pt x="672084" y="537718"/>
                  </a:lnTo>
                  <a:lnTo>
                    <a:pt x="672084" y="322580"/>
                  </a:lnTo>
                  <a:close/>
                </a:path>
                <a:path w="672464" h="537845">
                  <a:moveTo>
                    <a:pt x="672084" y="0"/>
                  </a:moveTo>
                  <a:lnTo>
                    <a:pt x="0" y="0"/>
                  </a:lnTo>
                  <a:lnTo>
                    <a:pt x="0" y="215138"/>
                  </a:lnTo>
                  <a:lnTo>
                    <a:pt x="672084" y="215138"/>
                  </a:lnTo>
                  <a:lnTo>
                    <a:pt x="672084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94782" y="3160140"/>
              <a:ext cx="672465" cy="537845"/>
            </a:xfrm>
            <a:custGeom>
              <a:avLst/>
              <a:gdLst/>
              <a:ahLst/>
              <a:cxnLst/>
              <a:rect l="l" t="t" r="r" b="b"/>
              <a:pathLst>
                <a:path w="672464" h="537845">
                  <a:moveTo>
                    <a:pt x="0" y="0"/>
                  </a:moveTo>
                  <a:lnTo>
                    <a:pt x="672083" y="0"/>
                  </a:lnTo>
                  <a:lnTo>
                    <a:pt x="672083" y="215137"/>
                  </a:lnTo>
                  <a:lnTo>
                    <a:pt x="0" y="215137"/>
                  </a:lnTo>
                  <a:lnTo>
                    <a:pt x="0" y="0"/>
                  </a:lnTo>
                  <a:close/>
                </a:path>
                <a:path w="672464" h="537845">
                  <a:moveTo>
                    <a:pt x="0" y="322580"/>
                  </a:moveTo>
                  <a:lnTo>
                    <a:pt x="672083" y="322580"/>
                  </a:lnTo>
                  <a:lnTo>
                    <a:pt x="672083" y="537718"/>
                  </a:lnTo>
                  <a:lnTo>
                    <a:pt x="0" y="537718"/>
                  </a:lnTo>
                  <a:lnTo>
                    <a:pt x="0" y="322580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66565">
              <a:lnSpc>
                <a:spcPct val="100000"/>
              </a:lnSpc>
              <a:spcBef>
                <a:spcPts val="100"/>
              </a:spcBef>
            </a:pPr>
            <a:r>
              <a:rPr sz="3800" spc="55" dirty="0">
                <a:latin typeface="Arial"/>
                <a:cs typeface="Arial"/>
              </a:rPr>
              <a:t>Voltaje</a:t>
            </a:r>
            <a:endParaRPr sz="3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17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9542" y="1607565"/>
            <a:ext cx="231965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Arial"/>
                <a:cs typeface="Arial"/>
              </a:rPr>
              <a:t>Presión</a:t>
            </a:r>
            <a:r>
              <a:rPr sz="2300" spc="110" dirty="0">
                <a:latin typeface="Arial"/>
                <a:cs typeface="Arial"/>
              </a:rPr>
              <a:t> </a:t>
            </a:r>
            <a:r>
              <a:rPr sz="2300" spc="70" dirty="0">
                <a:latin typeface="Arial"/>
                <a:cs typeface="Arial"/>
              </a:rPr>
              <a:t>del</a:t>
            </a:r>
            <a:r>
              <a:rPr sz="2300" spc="114" dirty="0">
                <a:latin typeface="Arial"/>
                <a:cs typeface="Arial"/>
              </a:rPr>
              <a:t> </a:t>
            </a:r>
            <a:r>
              <a:rPr sz="2300" spc="40" dirty="0">
                <a:latin typeface="Arial"/>
                <a:cs typeface="Arial"/>
              </a:rPr>
              <a:t>agua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21406" y="1620265"/>
            <a:ext cx="15398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Electricidad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7606" y="2217503"/>
            <a:ext cx="9315490" cy="16285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0456" y="4241063"/>
            <a:ext cx="6186268" cy="1839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66565">
              <a:lnSpc>
                <a:spcPct val="100000"/>
              </a:lnSpc>
              <a:spcBef>
                <a:spcPts val="100"/>
              </a:spcBef>
            </a:pPr>
            <a:r>
              <a:rPr sz="3800" spc="55" dirty="0">
                <a:latin typeface="Arial"/>
                <a:cs typeface="Arial"/>
              </a:rPr>
              <a:t>Voltaje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18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531620"/>
            <a:ext cx="42113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dirty="0">
                <a:latin typeface="Arial"/>
                <a:cs typeface="Arial"/>
              </a:rPr>
              <a:t>Niveles</a:t>
            </a:r>
            <a:r>
              <a:rPr sz="2300" spc="35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de</a:t>
            </a:r>
            <a:r>
              <a:rPr sz="2300" spc="35" dirty="0">
                <a:latin typeface="Arial"/>
                <a:cs typeface="Arial"/>
              </a:rPr>
              <a:t> </a:t>
            </a:r>
            <a:r>
              <a:rPr sz="2300" spc="65" dirty="0">
                <a:latin typeface="Arial"/>
                <a:cs typeface="Arial"/>
              </a:rPr>
              <a:t>voltaje</a:t>
            </a:r>
            <a:r>
              <a:rPr sz="2300" spc="35" dirty="0">
                <a:latin typeface="Arial"/>
                <a:cs typeface="Arial"/>
              </a:rPr>
              <a:t> </a:t>
            </a:r>
            <a:r>
              <a:rPr sz="2300" spc="55" dirty="0">
                <a:latin typeface="Arial"/>
                <a:cs typeface="Arial"/>
              </a:rPr>
              <a:t>comunes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4968" y="1711619"/>
            <a:ext cx="3474720" cy="42112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62120">
              <a:lnSpc>
                <a:spcPct val="100000"/>
              </a:lnSpc>
              <a:spcBef>
                <a:spcPts val="100"/>
              </a:spcBef>
            </a:pPr>
            <a:r>
              <a:rPr sz="3800" spc="60" dirty="0">
                <a:latin typeface="Arial"/>
                <a:cs typeface="Arial"/>
              </a:rPr>
              <a:t>Actual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19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24377"/>
            <a:ext cx="6678295" cy="218503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100" dirty="0">
                <a:latin typeface="Arial"/>
                <a:cs typeface="Arial"/>
              </a:rPr>
              <a:t>Movimiento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55" dirty="0">
                <a:latin typeface="Arial"/>
                <a:cs typeface="Arial"/>
              </a:rPr>
              <a:t>carga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través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de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130" dirty="0">
                <a:latin typeface="Arial"/>
                <a:cs typeface="Arial"/>
              </a:rPr>
              <a:t>un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conductor.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dirty="0">
                <a:latin typeface="Arial"/>
                <a:cs typeface="Arial"/>
              </a:rPr>
              <a:t>Los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electrones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llevan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50" dirty="0">
                <a:latin typeface="Arial"/>
                <a:cs typeface="Arial"/>
              </a:rPr>
              <a:t> </a:t>
            </a:r>
            <a:r>
              <a:rPr sz="2200" spc="45" dirty="0">
                <a:latin typeface="Arial"/>
                <a:cs typeface="Arial"/>
              </a:rPr>
              <a:t>carga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85" dirty="0">
                <a:latin typeface="Arial"/>
                <a:cs typeface="Arial"/>
              </a:rPr>
              <a:t>Unidad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de</a:t>
            </a:r>
            <a:r>
              <a:rPr sz="2400" spc="90" dirty="0">
                <a:latin typeface="Arial"/>
                <a:cs typeface="Arial"/>
              </a:rPr>
              <a:t> medida:</a:t>
            </a:r>
            <a:r>
              <a:rPr sz="2400" spc="90" dirty="0">
                <a:solidFill>
                  <a:srgbClr val="B43713"/>
                </a:solidFill>
                <a:latin typeface="Arial"/>
                <a:cs typeface="Arial"/>
              </a:rPr>
              <a:t>Amperio </a:t>
            </a:r>
            <a:r>
              <a:rPr sz="2400" dirty="0">
                <a:solidFill>
                  <a:srgbClr val="B43713"/>
                </a:solidFill>
                <a:latin typeface="Arial"/>
                <a:cs typeface="Arial"/>
              </a:rPr>
              <a:t>(Amperios,</a:t>
            </a:r>
            <a:r>
              <a:rPr sz="2400" spc="90" dirty="0">
                <a:solidFill>
                  <a:srgbClr val="B43713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B43713"/>
                </a:solidFill>
                <a:latin typeface="Arial"/>
                <a:cs typeface="Arial"/>
              </a:rPr>
              <a:t>A)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dirty="0">
                <a:latin typeface="Arial"/>
                <a:cs typeface="Arial"/>
              </a:rPr>
              <a:t>Piense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en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"galones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spc="120" dirty="0">
                <a:latin typeface="Arial"/>
                <a:cs typeface="Arial"/>
              </a:rPr>
              <a:t>por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segundo"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402080"/>
            <a:ext cx="10668000" cy="49202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62120">
              <a:lnSpc>
                <a:spcPct val="100000"/>
              </a:lnSpc>
              <a:spcBef>
                <a:spcPts val="100"/>
              </a:spcBef>
            </a:pPr>
            <a:r>
              <a:rPr sz="3800" spc="60" dirty="0">
                <a:latin typeface="Arial"/>
                <a:cs typeface="Arial"/>
              </a:rPr>
              <a:t>Actual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20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1791" y="1176909"/>
            <a:ext cx="246697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Arial"/>
                <a:cs typeface="Arial"/>
              </a:rPr>
              <a:t>Cargador</a:t>
            </a:r>
            <a:r>
              <a:rPr sz="1150" spc="15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</a:t>
            </a:r>
            <a:r>
              <a:rPr sz="1150" spc="15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teléfono:</a:t>
            </a:r>
            <a:r>
              <a:rPr sz="1150" spc="15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1-2</a:t>
            </a:r>
            <a:r>
              <a:rPr sz="1150" spc="15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amperios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46675" y="1170559"/>
            <a:ext cx="1807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Tostadora: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~10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amperios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9831" y="1151509"/>
            <a:ext cx="309245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latin typeface="Arial"/>
                <a:cs typeface="Arial"/>
              </a:rPr>
              <a:t>Línea</a:t>
            </a:r>
            <a:r>
              <a:rPr sz="1350" spc="14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de</a:t>
            </a:r>
            <a:r>
              <a:rPr sz="1350" spc="15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transmisión:</a:t>
            </a:r>
            <a:r>
              <a:rPr sz="1350" spc="15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~1000</a:t>
            </a:r>
            <a:r>
              <a:rPr sz="1350" spc="150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amperios</a:t>
            </a:r>
            <a:endParaRPr sz="13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039" y="3946270"/>
            <a:ext cx="26517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Bombilla: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0,54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40" dirty="0">
                <a:latin typeface="Arial"/>
                <a:cs typeface="Arial"/>
              </a:rPr>
              <a:t>amperios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0475" y="3920870"/>
            <a:ext cx="19799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Sensación: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.2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-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.5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mA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71306" y="3958970"/>
            <a:ext cx="23882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latin typeface="Arial"/>
                <a:cs typeface="Arial"/>
              </a:rPr>
              <a:t>Rayo: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más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</a:t>
            </a:r>
            <a:r>
              <a:rPr sz="1300" spc="1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20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000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amperios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3115" y="1491704"/>
            <a:ext cx="3664561" cy="44334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862070">
              <a:lnSpc>
                <a:spcPct val="100000"/>
              </a:lnSpc>
              <a:spcBef>
                <a:spcPts val="100"/>
              </a:spcBef>
            </a:pPr>
            <a:r>
              <a:rPr sz="3800" spc="-10" dirty="0">
                <a:latin typeface="Arial"/>
                <a:cs typeface="Arial"/>
              </a:rPr>
              <a:t>Resistencia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21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90454"/>
            <a:ext cx="5492750" cy="259778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spc="-120" dirty="0">
                <a:latin typeface="Arial"/>
                <a:cs typeface="Arial"/>
              </a:rPr>
              <a:t>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opone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corriente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50" dirty="0">
                <a:latin typeface="Arial"/>
                <a:cs typeface="Arial"/>
              </a:rPr>
              <a:t>Convierte</a:t>
            </a:r>
            <a:r>
              <a:rPr sz="2200" spc="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70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energía</a:t>
            </a:r>
            <a:r>
              <a:rPr sz="2200" spc="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eléctrica</a:t>
            </a:r>
            <a:r>
              <a:rPr sz="2200" spc="70" dirty="0">
                <a:latin typeface="Arial"/>
                <a:cs typeface="Arial"/>
              </a:rPr>
              <a:t> en </a:t>
            </a:r>
            <a:r>
              <a:rPr sz="2200" spc="45" dirty="0">
                <a:latin typeface="Arial"/>
                <a:cs typeface="Arial"/>
              </a:rPr>
              <a:t>calor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95" dirty="0">
                <a:latin typeface="Arial"/>
                <a:cs typeface="Arial"/>
              </a:rPr>
              <a:t>Unidad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spc="70" dirty="0">
                <a:latin typeface="Arial"/>
                <a:cs typeface="Arial"/>
              </a:rPr>
              <a:t>de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spc="100" dirty="0">
                <a:latin typeface="Arial"/>
                <a:cs typeface="Arial"/>
              </a:rPr>
              <a:t>medida:</a:t>
            </a:r>
            <a:r>
              <a:rPr sz="2700" b="1" i="1" spc="100" dirty="0">
                <a:solidFill>
                  <a:srgbClr val="B43713"/>
                </a:solidFill>
                <a:latin typeface="Trebuchet MS"/>
                <a:cs typeface="Trebuchet MS"/>
              </a:rPr>
              <a:t>Ohmios</a:t>
            </a:r>
            <a:r>
              <a:rPr sz="2700" b="1" i="1" spc="-13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70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(Ω)</a:t>
            </a:r>
            <a:endParaRPr sz="2700">
              <a:latin typeface="Trebuchet MS"/>
              <a:cs typeface="Trebuchet MS"/>
            </a:endParaRPr>
          </a:p>
          <a:p>
            <a:pPr marL="469900" marR="5080" indent="-457200">
              <a:lnSpc>
                <a:spcPct val="126000"/>
              </a:lnSpc>
              <a:spcBef>
                <a:spcPts val="47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55" dirty="0">
                <a:latin typeface="Arial"/>
                <a:cs typeface="Arial"/>
              </a:rPr>
              <a:t>A</a:t>
            </a:r>
            <a:r>
              <a:rPr sz="2600" b="1" i="1" spc="55" dirty="0">
                <a:solidFill>
                  <a:srgbClr val="B43713"/>
                </a:solidFill>
                <a:latin typeface="Trebuchet MS"/>
                <a:cs typeface="Trebuchet MS"/>
              </a:rPr>
              <a:t>Resistor</a:t>
            </a:r>
            <a:r>
              <a:rPr sz="2500" spc="55" dirty="0">
                <a:latin typeface="Arial"/>
                <a:cs typeface="Arial"/>
              </a:rPr>
              <a:t>proporciona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spc="40" dirty="0">
                <a:latin typeface="Arial"/>
                <a:cs typeface="Arial"/>
              </a:rPr>
              <a:t>resistencia </a:t>
            </a:r>
            <a:r>
              <a:rPr sz="2500" dirty="0">
                <a:latin typeface="Arial"/>
                <a:cs typeface="Arial"/>
              </a:rPr>
              <a:t>al</a:t>
            </a:r>
            <a:r>
              <a:rPr sz="2500" spc="50" dirty="0">
                <a:latin typeface="Arial"/>
                <a:cs typeface="Arial"/>
              </a:rPr>
              <a:t> </a:t>
            </a:r>
            <a:r>
              <a:rPr sz="2500" spc="75" dirty="0">
                <a:latin typeface="Arial"/>
                <a:cs typeface="Arial"/>
              </a:rPr>
              <a:t>circuito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6696" y="1475822"/>
            <a:ext cx="10266680" cy="4245610"/>
            <a:chOff x="546696" y="1475822"/>
            <a:chExt cx="10266680" cy="4245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696" y="1475822"/>
              <a:ext cx="7428249" cy="42450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0295" y="1501139"/>
              <a:ext cx="3872484" cy="320192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862070">
              <a:lnSpc>
                <a:spcPct val="100000"/>
              </a:lnSpc>
              <a:spcBef>
                <a:spcPts val="100"/>
              </a:spcBef>
            </a:pPr>
            <a:r>
              <a:rPr sz="3800" spc="-10" dirty="0">
                <a:latin typeface="Arial"/>
                <a:cs typeface="Arial"/>
              </a:rPr>
              <a:t>Resistencia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22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76755"/>
            <a:ext cx="11089005" cy="4398645"/>
            <a:chOff x="0" y="1476755"/>
            <a:chExt cx="11089005" cy="4398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046" y="3209206"/>
              <a:ext cx="5858899" cy="26659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76755"/>
              <a:ext cx="5903975" cy="368198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83159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Arial"/>
                <a:cs typeface="Arial"/>
              </a:rPr>
              <a:t>Ley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105" dirty="0">
                <a:latin typeface="Arial"/>
                <a:cs typeface="Arial"/>
              </a:rPr>
              <a:t>de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165" dirty="0">
                <a:latin typeface="Arial"/>
                <a:cs typeface="Arial"/>
              </a:rPr>
              <a:t>Ohm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23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439" y="5114290"/>
            <a:ext cx="32766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latin typeface="Arial"/>
                <a:cs typeface="Arial"/>
              </a:rPr>
              <a:t>¡Están</a:t>
            </a:r>
            <a:r>
              <a:rPr sz="2700" spc="-100" dirty="0">
                <a:latin typeface="Arial"/>
                <a:cs typeface="Arial"/>
              </a:rPr>
              <a:t> </a:t>
            </a:r>
            <a:r>
              <a:rPr sz="2700" spc="105" dirty="0">
                <a:latin typeface="Arial"/>
                <a:cs typeface="Arial"/>
              </a:rPr>
              <a:t>todos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50" dirty="0">
                <a:latin typeface="Arial"/>
                <a:cs typeface="Arial"/>
              </a:rPr>
              <a:t>atados!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0670" y="1544116"/>
            <a:ext cx="7520178" cy="45640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644" rIns="0" bIns="0" rtlCol="0">
            <a:spAutoFit/>
          </a:bodyPr>
          <a:lstStyle/>
          <a:p>
            <a:pPr marL="4250055">
              <a:lnSpc>
                <a:spcPct val="100000"/>
              </a:lnSpc>
              <a:spcBef>
                <a:spcPts val="100"/>
              </a:spcBef>
            </a:pPr>
            <a:r>
              <a:rPr sz="3700" spc="70" dirty="0">
                <a:latin typeface="Arial"/>
                <a:cs typeface="Arial"/>
              </a:rPr>
              <a:t>Circuitos</a:t>
            </a:r>
            <a:endParaRPr sz="37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24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779270"/>
            <a:ext cx="4143375" cy="3619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9400" y="2817495"/>
            <a:ext cx="4133850" cy="25812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644" rIns="0" bIns="0" rtlCol="0">
            <a:spAutoFit/>
          </a:bodyPr>
          <a:lstStyle/>
          <a:p>
            <a:pPr marL="4250055">
              <a:lnSpc>
                <a:spcPct val="100000"/>
              </a:lnSpc>
              <a:spcBef>
                <a:spcPts val="100"/>
              </a:spcBef>
            </a:pPr>
            <a:r>
              <a:rPr sz="3700" spc="70" dirty="0">
                <a:latin typeface="Arial"/>
                <a:cs typeface="Arial"/>
              </a:rPr>
              <a:t>Circuitos</a:t>
            </a:r>
            <a:endParaRPr sz="37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25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50527" y="1534659"/>
            <a:ext cx="3155315" cy="3117215"/>
            <a:chOff x="8450527" y="1534659"/>
            <a:chExt cx="3155315" cy="3117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0527" y="1534659"/>
              <a:ext cx="3154784" cy="31165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199" y="1542287"/>
              <a:ext cx="3089148" cy="30510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457065">
              <a:lnSpc>
                <a:spcPct val="100000"/>
              </a:lnSpc>
              <a:spcBef>
                <a:spcPts val="100"/>
              </a:spcBef>
            </a:pPr>
            <a:r>
              <a:rPr sz="3800" spc="90" dirty="0">
                <a:latin typeface="Arial"/>
                <a:cs typeface="Arial"/>
              </a:rPr>
              <a:t>Poder</a:t>
            </a:r>
            <a:endParaRPr sz="3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26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326770"/>
            <a:ext cx="6864350" cy="26320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254000">
              <a:lnSpc>
                <a:spcPct val="143700"/>
              </a:lnSpc>
              <a:spcBef>
                <a:spcPts val="50"/>
              </a:spcBef>
            </a:pPr>
            <a:r>
              <a:rPr sz="2500" dirty="0">
                <a:latin typeface="Arial"/>
                <a:cs typeface="Arial"/>
              </a:rPr>
              <a:t>Él</a:t>
            </a:r>
            <a:r>
              <a:rPr sz="2600" b="1" i="1" dirty="0">
                <a:solidFill>
                  <a:srgbClr val="B43713"/>
                </a:solidFill>
                <a:latin typeface="Trebuchet MS"/>
                <a:cs typeface="Trebuchet MS"/>
              </a:rPr>
              <a:t>índice</a:t>
            </a:r>
            <a:r>
              <a:rPr sz="2500" dirty="0">
                <a:latin typeface="Arial"/>
                <a:cs typeface="Arial"/>
              </a:rPr>
              <a:t>en </a:t>
            </a:r>
            <a:r>
              <a:rPr sz="2500" spc="95" dirty="0">
                <a:latin typeface="Arial"/>
                <a:cs typeface="Arial"/>
              </a:rPr>
              <a:t>que</a:t>
            </a:r>
            <a:r>
              <a:rPr sz="2500" dirty="0">
                <a:latin typeface="Arial"/>
                <a:cs typeface="Arial"/>
              </a:rPr>
              <a:t> se está </a:t>
            </a:r>
            <a:r>
              <a:rPr sz="2500" spc="65" dirty="0">
                <a:latin typeface="Arial"/>
                <a:cs typeface="Arial"/>
              </a:rPr>
              <a:t>realizando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el </a:t>
            </a:r>
            <a:r>
              <a:rPr sz="2500" spc="80" dirty="0">
                <a:latin typeface="Arial"/>
                <a:cs typeface="Arial"/>
              </a:rPr>
              <a:t>trabajo. </a:t>
            </a:r>
            <a:r>
              <a:rPr sz="2500" spc="90" dirty="0">
                <a:latin typeface="Arial"/>
                <a:cs typeface="Arial"/>
              </a:rPr>
              <a:t>Unidad</a:t>
            </a:r>
            <a:r>
              <a:rPr sz="2500" spc="140" dirty="0">
                <a:latin typeface="Arial"/>
                <a:cs typeface="Arial"/>
              </a:rPr>
              <a:t> </a:t>
            </a:r>
            <a:r>
              <a:rPr sz="2500" spc="65" dirty="0">
                <a:latin typeface="Arial"/>
                <a:cs typeface="Arial"/>
              </a:rPr>
              <a:t>de</a:t>
            </a:r>
            <a:r>
              <a:rPr sz="2500" spc="1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medida:</a:t>
            </a:r>
            <a:r>
              <a:rPr sz="2600" b="1" i="1" dirty="0">
                <a:solidFill>
                  <a:srgbClr val="B43713"/>
                </a:solidFill>
                <a:latin typeface="Trebuchet MS"/>
                <a:cs typeface="Trebuchet MS"/>
              </a:rPr>
              <a:t>vatios</a:t>
            </a:r>
            <a:r>
              <a:rPr sz="2600" b="1" i="1" spc="5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600" b="1" i="1" spc="-35" dirty="0">
                <a:solidFill>
                  <a:srgbClr val="B43713"/>
                </a:solidFill>
                <a:latin typeface="Trebuchet MS"/>
                <a:cs typeface="Trebuchet MS"/>
              </a:rPr>
              <a:t>(w)</a:t>
            </a:r>
            <a:r>
              <a:rPr sz="2600" b="1" i="1" spc="5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dirty="0">
                <a:latin typeface="Arial"/>
                <a:cs typeface="Arial"/>
              </a:rPr>
              <a:t>Potencia</a:t>
            </a:r>
            <a:r>
              <a:rPr sz="2500" spc="145" dirty="0">
                <a:latin typeface="Arial"/>
                <a:cs typeface="Arial"/>
              </a:rPr>
              <a:t> </a:t>
            </a:r>
            <a:r>
              <a:rPr sz="2500" spc="-50" dirty="0">
                <a:latin typeface="Arial"/>
                <a:cs typeface="Arial"/>
              </a:rPr>
              <a:t>= </a:t>
            </a:r>
            <a:r>
              <a:rPr sz="2500" dirty="0">
                <a:latin typeface="Arial"/>
                <a:cs typeface="Arial"/>
              </a:rPr>
              <a:t>Voltaje</a:t>
            </a:r>
            <a:r>
              <a:rPr sz="2500" spc="105" dirty="0">
                <a:latin typeface="Arial"/>
                <a:cs typeface="Arial"/>
              </a:rPr>
              <a:t> </a:t>
            </a:r>
            <a:r>
              <a:rPr sz="2500" spc="60" dirty="0">
                <a:latin typeface="Arial"/>
                <a:cs typeface="Arial"/>
              </a:rPr>
              <a:t>x</a:t>
            </a:r>
            <a:r>
              <a:rPr sz="2500" spc="110" dirty="0">
                <a:latin typeface="Arial"/>
                <a:cs typeface="Arial"/>
              </a:rPr>
              <a:t> </a:t>
            </a:r>
            <a:r>
              <a:rPr sz="2500" spc="70" dirty="0">
                <a:latin typeface="Arial"/>
                <a:cs typeface="Arial"/>
              </a:rPr>
              <a:t>Corriente</a:t>
            </a:r>
            <a:endParaRPr sz="2500">
              <a:latin typeface="Arial"/>
              <a:cs typeface="Arial"/>
            </a:endParaRPr>
          </a:p>
          <a:p>
            <a:pPr marL="413384" marR="5080">
              <a:lnSpc>
                <a:spcPct val="124200"/>
              </a:lnSpc>
              <a:spcBef>
                <a:spcPts val="680"/>
              </a:spcBef>
            </a:pPr>
            <a:r>
              <a:rPr sz="2200" dirty="0">
                <a:latin typeface="Arial"/>
                <a:cs typeface="Arial"/>
              </a:rPr>
              <a:t>Energía</a:t>
            </a:r>
            <a:r>
              <a:rPr sz="2200" spc="114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eléctrica</a:t>
            </a:r>
            <a:r>
              <a:rPr sz="2200" spc="120" dirty="0">
                <a:latin typeface="Arial"/>
                <a:cs typeface="Arial"/>
              </a:rPr>
              <a:t> </a:t>
            </a:r>
            <a:r>
              <a:rPr sz="2200" spc="80" dirty="0">
                <a:latin typeface="Arial"/>
                <a:cs typeface="Arial"/>
              </a:rPr>
              <a:t>convertida</a:t>
            </a:r>
            <a:r>
              <a:rPr sz="2200" spc="12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en</a:t>
            </a:r>
            <a:r>
              <a:rPr sz="2200" spc="1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calor,</a:t>
            </a:r>
            <a:r>
              <a:rPr sz="2200" spc="1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luz,</a:t>
            </a:r>
            <a:r>
              <a:rPr sz="2200" spc="114" dirty="0">
                <a:latin typeface="Arial"/>
                <a:cs typeface="Arial"/>
              </a:rPr>
              <a:t> </a:t>
            </a:r>
            <a:r>
              <a:rPr sz="2200" spc="40" dirty="0">
                <a:latin typeface="Arial"/>
                <a:cs typeface="Arial"/>
              </a:rPr>
              <a:t>energía </a:t>
            </a:r>
            <a:r>
              <a:rPr sz="2200" dirty="0">
                <a:latin typeface="Arial"/>
                <a:cs typeface="Arial"/>
              </a:rPr>
              <a:t>mecánica,</a:t>
            </a:r>
            <a:r>
              <a:rPr sz="2200" spc="26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etc.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483989"/>
            <a:ext cx="7099934" cy="998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900"/>
              </a:lnSpc>
              <a:spcBef>
                <a:spcPts val="100"/>
              </a:spcBef>
            </a:pPr>
            <a:r>
              <a:rPr sz="2100" dirty="0">
                <a:latin typeface="Arial"/>
                <a:cs typeface="Arial"/>
              </a:rPr>
              <a:t>A</a:t>
            </a:r>
            <a:r>
              <a:rPr sz="2100" spc="-55" dirty="0">
                <a:latin typeface="Arial"/>
                <a:cs typeface="Arial"/>
              </a:rPr>
              <a:t> </a:t>
            </a:r>
            <a:r>
              <a:rPr sz="2100" spc="-35" dirty="0">
                <a:latin typeface="Arial"/>
                <a:cs typeface="Arial"/>
              </a:rPr>
              <a:t>"</a:t>
            </a:r>
            <a:r>
              <a:rPr sz="2100" spc="-35" dirty="0">
                <a:solidFill>
                  <a:srgbClr val="B43713"/>
                </a:solidFill>
                <a:latin typeface="Arial Black"/>
                <a:cs typeface="Arial Black"/>
              </a:rPr>
              <a:t>vatio</a:t>
            </a:r>
            <a:r>
              <a:rPr sz="2100" spc="-35" dirty="0">
                <a:latin typeface="Arial"/>
                <a:cs typeface="Arial"/>
              </a:rPr>
              <a:t>”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es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valor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instantáneo,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es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65" dirty="0">
                <a:latin typeface="Arial"/>
                <a:cs typeface="Arial"/>
              </a:rPr>
              <a:t>potencia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80" dirty="0">
                <a:latin typeface="Arial"/>
                <a:cs typeface="Arial"/>
              </a:rPr>
              <a:t>que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se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está </a:t>
            </a:r>
            <a:r>
              <a:rPr sz="2100" spc="75" dirty="0">
                <a:latin typeface="Arial"/>
                <a:cs typeface="Arial"/>
              </a:rPr>
              <a:t>utilizando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en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spc="125" dirty="0">
                <a:latin typeface="Arial"/>
                <a:cs typeface="Arial"/>
              </a:rPr>
              <a:t>un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spc="125" dirty="0">
                <a:latin typeface="Arial"/>
                <a:cs typeface="Arial"/>
              </a:rPr>
              <a:t>momento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dado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4256" y="5014843"/>
            <a:ext cx="2148205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0" dirty="0">
                <a:latin typeface="Trebuchet MS"/>
                <a:cs typeface="Trebuchet MS"/>
              </a:rPr>
              <a:t>James </a:t>
            </a:r>
            <a:r>
              <a:rPr sz="1550" i="1" spc="-50" dirty="0">
                <a:latin typeface="Trebuchet MS"/>
                <a:cs typeface="Trebuchet MS"/>
              </a:rPr>
              <a:t>Vatio,</a:t>
            </a:r>
            <a:r>
              <a:rPr sz="1550" i="1" spc="-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1736</a:t>
            </a:r>
            <a:r>
              <a:rPr sz="1550" i="1" spc="-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-</a:t>
            </a:r>
            <a:r>
              <a:rPr sz="1550" i="1" spc="-20" dirty="0">
                <a:latin typeface="Trebuchet MS"/>
                <a:cs typeface="Trebuchet MS"/>
              </a:rPr>
              <a:t>1819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4528" y="2809360"/>
            <a:ext cx="2836571" cy="335393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457065">
              <a:lnSpc>
                <a:spcPct val="100000"/>
              </a:lnSpc>
              <a:spcBef>
                <a:spcPts val="100"/>
              </a:spcBef>
            </a:pPr>
            <a:r>
              <a:rPr sz="3800" spc="90" dirty="0">
                <a:latin typeface="Arial"/>
                <a:cs typeface="Arial"/>
              </a:rPr>
              <a:t>Poder</a:t>
            </a:r>
            <a:endParaRPr sz="3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27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6601" y="1557020"/>
            <a:ext cx="711644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algn="ctr">
              <a:lnSpc>
                <a:spcPct val="100000"/>
              </a:lnSpc>
              <a:spcBef>
                <a:spcPts val="100"/>
              </a:spcBef>
            </a:pPr>
            <a:r>
              <a:rPr sz="2100" spc="-125" dirty="0">
                <a:latin typeface="Arial Black"/>
                <a:cs typeface="Arial Black"/>
              </a:rPr>
              <a:t>Ejemplo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35" dirty="0">
                <a:latin typeface="Arial Black"/>
                <a:cs typeface="Arial Black"/>
              </a:rPr>
              <a:t>de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60" dirty="0">
                <a:latin typeface="Arial Black"/>
                <a:cs typeface="Arial Black"/>
              </a:rPr>
              <a:t>cálculo</a:t>
            </a:r>
            <a:r>
              <a:rPr sz="2100" spc="-125" dirty="0">
                <a:latin typeface="Arial Black"/>
                <a:cs typeface="Arial Black"/>
              </a:rPr>
              <a:t> </a:t>
            </a:r>
            <a:r>
              <a:rPr sz="2100" spc="-135" dirty="0">
                <a:latin typeface="Arial Black"/>
                <a:cs typeface="Arial Black"/>
              </a:rPr>
              <a:t>de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potencia</a:t>
            </a:r>
            <a:endParaRPr sz="2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20"/>
              </a:spcBef>
            </a:pPr>
            <a:r>
              <a:rPr sz="1900" dirty="0">
                <a:latin typeface="Arial"/>
                <a:cs typeface="Arial"/>
              </a:rPr>
              <a:t>Una </a:t>
            </a:r>
            <a:r>
              <a:rPr sz="1900" spc="75" dirty="0">
                <a:latin typeface="Arial"/>
                <a:cs typeface="Arial"/>
              </a:rPr>
              <a:t>tostadora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55" dirty="0">
                <a:latin typeface="Arial"/>
                <a:cs typeface="Arial"/>
              </a:rPr>
              <a:t>utiliza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120 </a:t>
            </a:r>
            <a:r>
              <a:rPr sz="1900" spc="60" dirty="0">
                <a:latin typeface="Arial"/>
                <a:cs typeface="Arial"/>
              </a:rPr>
              <a:t>voltios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con</a:t>
            </a:r>
            <a:r>
              <a:rPr sz="1900" dirty="0">
                <a:latin typeface="Arial"/>
                <a:cs typeface="Arial"/>
              </a:rPr>
              <a:t> 10 </a:t>
            </a:r>
            <a:r>
              <a:rPr sz="1900" spc="65" dirty="0">
                <a:latin typeface="Arial"/>
                <a:cs typeface="Arial"/>
              </a:rPr>
              <a:t>amperios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de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60" dirty="0">
                <a:latin typeface="Arial"/>
                <a:cs typeface="Arial"/>
              </a:rPr>
              <a:t>corriente.</a:t>
            </a:r>
            <a:endParaRPr sz="1900">
              <a:latin typeface="Arial"/>
              <a:cs typeface="Arial"/>
            </a:endParaRPr>
          </a:p>
          <a:p>
            <a:pPr marL="980440">
              <a:lnSpc>
                <a:spcPct val="100000"/>
              </a:lnSpc>
              <a:spcBef>
                <a:spcPts val="1350"/>
              </a:spcBef>
            </a:pPr>
            <a:r>
              <a:rPr sz="2700" dirty="0">
                <a:latin typeface="Arial"/>
                <a:cs typeface="Arial"/>
              </a:rPr>
              <a:t>Cuanta</a:t>
            </a:r>
            <a:r>
              <a:rPr sz="2700" spc="95" dirty="0">
                <a:latin typeface="Arial"/>
                <a:cs typeface="Arial"/>
              </a:rPr>
              <a:t> </a:t>
            </a:r>
            <a:r>
              <a:rPr sz="2700" spc="85" dirty="0">
                <a:latin typeface="Arial"/>
                <a:cs typeface="Arial"/>
              </a:rPr>
              <a:t>potencia</a:t>
            </a:r>
            <a:r>
              <a:rPr sz="2700" spc="100" dirty="0">
                <a:latin typeface="Arial"/>
                <a:cs typeface="Arial"/>
              </a:rPr>
              <a:t> </a:t>
            </a:r>
            <a:r>
              <a:rPr sz="2700" spc="65" dirty="0">
                <a:latin typeface="Arial"/>
                <a:cs typeface="Arial"/>
              </a:rPr>
              <a:t>consume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1482" y="3840479"/>
            <a:ext cx="3331210" cy="998219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  <a:tabLst>
                <a:tab pos="832485" algn="l"/>
                <a:tab pos="1969770" algn="l"/>
                <a:tab pos="2662555" algn="l"/>
              </a:tabLst>
            </a:pPr>
            <a:r>
              <a:rPr sz="2700" spc="-50" dirty="0">
                <a:latin typeface="Arial"/>
                <a:cs typeface="Arial"/>
              </a:rPr>
              <a:t>=</a:t>
            </a:r>
            <a:r>
              <a:rPr sz="2700" dirty="0">
                <a:latin typeface="Arial"/>
                <a:cs typeface="Arial"/>
              </a:rPr>
              <a:t>	</a:t>
            </a:r>
            <a:r>
              <a:rPr sz="2700" spc="-975" dirty="0">
                <a:latin typeface="Lucida Sans Unicode"/>
                <a:cs typeface="Lucida Sans Unicode"/>
              </a:rPr>
              <a:t>∗</a:t>
            </a:r>
            <a:r>
              <a:rPr sz="2700" dirty="0">
                <a:latin typeface="Lucida Sans Unicode"/>
                <a:cs typeface="Lucida Sans Unicode"/>
              </a:rPr>
              <a:t>	</a:t>
            </a:r>
            <a:r>
              <a:rPr sz="2700" dirty="0">
                <a:latin typeface="Arial"/>
                <a:cs typeface="Arial"/>
              </a:rPr>
              <a:t>=</a:t>
            </a:r>
            <a:r>
              <a:rPr sz="2700" spc="-10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(</a:t>
            </a:r>
            <a:r>
              <a:rPr sz="1700" u="heavy" dirty="0">
                <a:solidFill>
                  <a:srgbClr val="B43713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700" spc="-20" dirty="0">
                <a:solidFill>
                  <a:srgbClr val="B43713"/>
                </a:solidFill>
                <a:latin typeface="Arial Black"/>
                <a:cs typeface="Arial Black"/>
              </a:rPr>
              <a:t>12</a:t>
            </a:r>
            <a:r>
              <a:rPr sz="2700" spc="-20" dirty="0">
                <a:latin typeface="Arial"/>
                <a:cs typeface="Arial"/>
              </a:rPr>
              <a:t>_</a:t>
            </a:r>
            <a:r>
              <a:rPr sz="1700" spc="-20" dirty="0">
                <a:solidFill>
                  <a:srgbClr val="B43713"/>
                </a:solidFill>
                <a:latin typeface="Arial Black"/>
                <a:cs typeface="Arial Black"/>
              </a:rPr>
              <a:t>0</a:t>
            </a:r>
            <a:endParaRPr sz="1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  <a:tabLst>
                <a:tab pos="316865" algn="l"/>
                <a:tab pos="826769" algn="l"/>
                <a:tab pos="1530985" algn="l"/>
                <a:tab pos="1901189" algn="l"/>
                <a:tab pos="2642870" algn="l"/>
              </a:tabLst>
            </a:pPr>
            <a:r>
              <a:rPr sz="27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700" spc="-25" dirty="0">
                <a:latin typeface="Arial"/>
                <a:cs typeface="Arial"/>
              </a:rPr>
              <a:t>)(</a:t>
            </a:r>
            <a:r>
              <a:rPr sz="1700" u="heavy" dirty="0">
                <a:solidFill>
                  <a:srgbClr val="B43713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B43713"/>
                </a:solidFill>
                <a:latin typeface="Arial Black"/>
                <a:cs typeface="Arial Black"/>
              </a:rPr>
              <a:t>1</a:t>
            </a:r>
            <a:r>
              <a:rPr sz="2700" spc="-25" dirty="0">
                <a:latin typeface="Arial"/>
                <a:cs typeface="Arial"/>
              </a:rPr>
              <a:t>_</a:t>
            </a:r>
            <a:r>
              <a:rPr sz="1700" spc="-25" dirty="0">
                <a:solidFill>
                  <a:srgbClr val="B43713"/>
                </a:solidFill>
                <a:latin typeface="Arial Black"/>
                <a:cs typeface="Arial Black"/>
              </a:rPr>
              <a:t>0</a:t>
            </a:r>
            <a:r>
              <a:rPr sz="27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700" spc="-50" dirty="0">
                <a:latin typeface="Arial"/>
                <a:cs typeface="Arial"/>
              </a:rPr>
              <a:t>)</a:t>
            </a:r>
            <a:r>
              <a:rPr sz="2700" dirty="0">
                <a:latin typeface="Arial"/>
                <a:cs typeface="Arial"/>
              </a:rPr>
              <a:t>	= </a:t>
            </a:r>
            <a:r>
              <a:rPr sz="1700" u="heavy" dirty="0">
                <a:solidFill>
                  <a:srgbClr val="B43713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700" spc="-215" dirty="0">
                <a:solidFill>
                  <a:srgbClr val="B43713"/>
                </a:solidFill>
                <a:latin typeface="Arial Black"/>
                <a:cs typeface="Arial Black"/>
              </a:rPr>
              <a:t>1</a:t>
            </a:r>
            <a:r>
              <a:rPr sz="2700" spc="-215" dirty="0">
                <a:latin typeface="Arial"/>
                <a:cs typeface="Arial"/>
              </a:rPr>
              <a:t>_</a:t>
            </a:r>
            <a:r>
              <a:rPr sz="1700" spc="-215" dirty="0">
                <a:solidFill>
                  <a:srgbClr val="B43713"/>
                </a:solidFill>
                <a:latin typeface="Arial Black"/>
                <a:cs typeface="Arial Black"/>
              </a:rPr>
              <a:t>2</a:t>
            </a:r>
            <a:r>
              <a:rPr sz="2700" spc="-215" dirty="0">
                <a:latin typeface="Arial"/>
                <a:cs typeface="Arial"/>
              </a:rPr>
              <a:t>_</a:t>
            </a:r>
            <a:r>
              <a:rPr sz="1700" spc="-215" dirty="0">
                <a:solidFill>
                  <a:srgbClr val="B43713"/>
                </a:solidFill>
                <a:latin typeface="Arial Black"/>
                <a:cs typeface="Arial Black"/>
              </a:rPr>
              <a:t>0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21482" y="4887848"/>
            <a:ext cx="6623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00" dirty="0">
                <a:latin typeface="Arial"/>
                <a:cs typeface="Arial"/>
              </a:rPr>
              <a:t>_</a:t>
            </a:r>
            <a:r>
              <a:rPr sz="1700" spc="-200" dirty="0">
                <a:solidFill>
                  <a:srgbClr val="B43713"/>
                </a:solidFill>
                <a:latin typeface="Arial Black"/>
                <a:cs typeface="Arial Black"/>
              </a:rPr>
              <a:t>0</a:t>
            </a:r>
            <a:r>
              <a:rPr sz="2700" spc="-200" dirty="0">
                <a:latin typeface="Arial"/>
                <a:cs typeface="Arial"/>
              </a:rPr>
              <a:t>_</a:t>
            </a:r>
            <a:r>
              <a:rPr sz="1700" spc="-200" dirty="0">
                <a:solidFill>
                  <a:srgbClr val="B43713"/>
                </a:solidFill>
                <a:latin typeface="Arial Black"/>
                <a:cs typeface="Arial Black"/>
              </a:rPr>
              <a:t>W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1227" y="5002148"/>
            <a:ext cx="892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265" algn="l"/>
                <a:tab pos="878840" algn="l"/>
              </a:tabLst>
            </a:pPr>
            <a:r>
              <a:rPr sz="1700" u="heavy" dirty="0">
                <a:solidFill>
                  <a:srgbClr val="B43713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0" dirty="0">
                <a:solidFill>
                  <a:srgbClr val="B43713"/>
                </a:solidFill>
                <a:latin typeface="Arial Black"/>
                <a:cs typeface="Arial Black"/>
              </a:rPr>
              <a:t>a</a:t>
            </a:r>
            <a:r>
              <a:rPr sz="1800" spc="-10" dirty="0">
                <a:latin typeface="Arial"/>
                <a:cs typeface="Arial"/>
              </a:rPr>
              <a:t>_</a:t>
            </a:r>
            <a:r>
              <a:rPr sz="1150" spc="-10" dirty="0">
                <a:solidFill>
                  <a:srgbClr val="B43713"/>
                </a:solidFill>
                <a:latin typeface="Arial Black"/>
                <a:cs typeface="Arial Black"/>
              </a:rPr>
              <a:t>t</a:t>
            </a:r>
            <a:r>
              <a:rPr sz="1800" spc="-10" dirty="0">
                <a:latin typeface="Arial"/>
                <a:cs typeface="Arial"/>
              </a:rPr>
              <a:t>_</a:t>
            </a:r>
            <a:r>
              <a:rPr sz="1150" spc="-10" dirty="0">
                <a:solidFill>
                  <a:srgbClr val="B43713"/>
                </a:solidFill>
                <a:latin typeface="Arial Black"/>
                <a:cs typeface="Arial Black"/>
              </a:rPr>
              <a:t>s</a:t>
            </a:r>
            <a:r>
              <a:rPr sz="1150" u="heavy" dirty="0">
                <a:solidFill>
                  <a:srgbClr val="B43713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958071" y="1414297"/>
          <a:ext cx="2769235" cy="3815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5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  <a:tabLst>
                          <a:tab pos="664210" algn="l"/>
                        </a:tabLst>
                      </a:pPr>
                      <a:r>
                        <a:rPr sz="9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Aparato</a:t>
                      </a:r>
                      <a:r>
                        <a:rPr sz="9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	</a:t>
                      </a:r>
                      <a:endParaRPr sz="950">
                        <a:latin typeface="Arial Black"/>
                        <a:cs typeface="Arial Black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Consumo</a:t>
                      </a:r>
                      <a:r>
                        <a:rPr sz="60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60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de</a:t>
                      </a:r>
                      <a:r>
                        <a:rPr sz="6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6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Black"/>
                          <a:cs typeface="Arial Black"/>
                        </a:rPr>
                        <a:t>energía</a:t>
                      </a:r>
                      <a:endParaRPr sz="600">
                        <a:latin typeface="Arial Black"/>
                        <a:cs typeface="Arial Black"/>
                      </a:endParaRPr>
                    </a:p>
                  </a:txBody>
                  <a:tcPr marL="0" marR="0" marT="603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50" dirty="0">
                          <a:latin typeface="Arial"/>
                          <a:cs typeface="Arial"/>
                        </a:rPr>
                        <a:t>amplificador</a:t>
                      </a:r>
                      <a:r>
                        <a:rPr sz="65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5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guitarra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539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dirty="0">
                          <a:latin typeface="Arial"/>
                          <a:cs typeface="Arial"/>
                        </a:rPr>
                        <a:t>Secador</a:t>
                      </a:r>
                      <a:r>
                        <a:rPr sz="9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spc="-20" dirty="0">
                          <a:latin typeface="Arial"/>
                          <a:cs typeface="Arial"/>
                        </a:rPr>
                        <a:t>pelo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2500W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800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acondicionado</a:t>
                      </a:r>
                      <a:r>
                        <a:rPr sz="800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casero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4000W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Impresora</a:t>
                      </a:r>
                      <a:r>
                        <a:rPr sz="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inyección</a:t>
                      </a:r>
                      <a:r>
                        <a:rPr sz="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tinta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70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acondicionado</a:t>
                      </a:r>
                      <a:r>
                        <a:rPr sz="70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inverter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1800W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Plancha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1000W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Ordenador</a:t>
                      </a:r>
                      <a:r>
                        <a:rPr sz="900" spc="3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portátil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100W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Microonda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1700W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Luz</a:t>
                      </a:r>
                      <a:r>
                        <a:rPr sz="8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noche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450" dirty="0">
                          <a:latin typeface="Arial"/>
                          <a:cs typeface="Arial"/>
                        </a:rPr>
                        <a:t>Bañera</a:t>
                      </a:r>
                      <a:r>
                        <a:rPr sz="4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latin typeface="Arial"/>
                          <a:cs typeface="Arial"/>
                        </a:rPr>
                        <a:t>hidromasaje</a:t>
                      </a:r>
                      <a:r>
                        <a:rPr sz="4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4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4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latin typeface="Arial"/>
                          <a:cs typeface="Arial"/>
                        </a:rPr>
                        <a:t>libre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500W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Horno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2150W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50" dirty="0">
                          <a:latin typeface="Arial"/>
                          <a:cs typeface="Arial"/>
                        </a:rPr>
                        <a:t>Playstation</a:t>
                      </a:r>
                      <a:r>
                        <a:rPr sz="95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spc="-50" dirty="0">
                          <a:latin typeface="Arial"/>
                          <a:cs typeface="Arial"/>
                        </a:rPr>
                        <a:t>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90W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dirty="0">
                          <a:latin typeface="Arial"/>
                          <a:cs typeface="Arial"/>
                        </a:rPr>
                        <a:t>Ducha</a:t>
                      </a:r>
                      <a:r>
                        <a:rPr sz="9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spc="-10" dirty="0">
                          <a:latin typeface="Arial"/>
                          <a:cs typeface="Arial"/>
                        </a:rPr>
                        <a:t>eléctrica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10500W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dirty="0">
                          <a:latin typeface="Arial"/>
                          <a:cs typeface="Arial"/>
                        </a:rPr>
                        <a:t>Olla</a:t>
                      </a:r>
                      <a:r>
                        <a:rPr sz="9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spc="-10" dirty="0">
                          <a:latin typeface="Arial"/>
                          <a:cs typeface="Arial"/>
                        </a:rPr>
                        <a:t>presión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700W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50" spc="-10" dirty="0">
                          <a:latin typeface="Arial"/>
                          <a:cs typeface="Arial"/>
                        </a:rPr>
                        <a:t>Proyector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270W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Olla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arrocera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800W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Rueda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andar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900W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Aspiradora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900W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-10" dirty="0">
                          <a:latin typeface="Arial"/>
                          <a:cs typeface="Arial"/>
                        </a:rPr>
                        <a:t>Lavadora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500W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Fuente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agua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35W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615695" y="815339"/>
            <a:ext cx="5128260" cy="4863465"/>
            <a:chOff x="615695" y="815339"/>
            <a:chExt cx="5128260" cy="48634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815339"/>
              <a:ext cx="5128260" cy="48630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603" y="841247"/>
              <a:ext cx="5026152" cy="47609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653915">
              <a:lnSpc>
                <a:spcPct val="100000"/>
              </a:lnSpc>
              <a:spcBef>
                <a:spcPts val="100"/>
              </a:spcBef>
            </a:pPr>
            <a:r>
              <a:rPr sz="3800" spc="150" dirty="0">
                <a:latin typeface="Arial"/>
                <a:cs typeface="Arial"/>
              </a:rPr>
              <a:t>er</a:t>
            </a:r>
            <a:r>
              <a:rPr sz="3800" spc="-70" dirty="0">
                <a:latin typeface="Arial"/>
                <a:cs typeface="Arial"/>
              </a:rPr>
              <a:t> </a:t>
            </a:r>
            <a:r>
              <a:rPr sz="3800" spc="75" dirty="0">
                <a:latin typeface="Arial"/>
                <a:cs typeface="Arial"/>
              </a:rPr>
              <a:t>uso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28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3577" y="1423662"/>
            <a:ext cx="1865630" cy="382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Black"/>
                <a:cs typeface="Arial Black"/>
              </a:rPr>
              <a:t>Aparato</a:t>
            </a:r>
            <a:endParaRPr sz="1050">
              <a:latin typeface="Arial Black"/>
              <a:cs typeface="Arial Black"/>
            </a:endParaRPr>
          </a:p>
          <a:p>
            <a:pPr marL="12700" marR="53975">
              <a:lnSpc>
                <a:spcPts val="1590"/>
              </a:lnSpc>
              <a:spcBef>
                <a:spcPts val="110"/>
              </a:spcBef>
            </a:pPr>
            <a:r>
              <a:rPr sz="800" dirty="0">
                <a:latin typeface="Arial"/>
                <a:cs typeface="Arial"/>
              </a:rPr>
              <a:t>Bombilla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100W</a:t>
            </a:r>
            <a:r>
              <a:rPr sz="800" spc="114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(Incandescente)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TV</a:t>
            </a:r>
            <a:r>
              <a:rPr sz="800" spc="50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LED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46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pulgadas</a:t>
            </a:r>
            <a:endParaRPr sz="800">
              <a:latin typeface="Arial"/>
              <a:cs typeface="Arial"/>
            </a:endParaRPr>
          </a:p>
          <a:p>
            <a:pPr marL="12700" marR="57785">
              <a:lnSpc>
                <a:spcPts val="1590"/>
              </a:lnSpc>
              <a:spcBef>
                <a:spcPts val="5"/>
              </a:spcBef>
            </a:pPr>
            <a:r>
              <a:rPr sz="700" dirty="0">
                <a:latin typeface="Arial"/>
                <a:cs typeface="Arial"/>
              </a:rPr>
              <a:t>Bombilla</a:t>
            </a:r>
            <a:r>
              <a:rPr sz="700" spc="9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9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60W</a:t>
            </a:r>
            <a:r>
              <a:rPr sz="700" spc="95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(Incandescente)</a:t>
            </a:r>
            <a:r>
              <a:rPr sz="700" spc="90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Televisor</a:t>
            </a:r>
            <a:r>
              <a:rPr sz="700" spc="500" dirty="0">
                <a:latin typeface="Arial"/>
                <a:cs typeface="Arial"/>
              </a:rPr>
              <a:t> </a:t>
            </a:r>
            <a:r>
              <a:rPr sz="700" spc="-40" dirty="0">
                <a:latin typeface="Arial"/>
                <a:cs typeface="Arial"/>
              </a:rPr>
              <a:t>LED</a:t>
            </a:r>
            <a:r>
              <a:rPr sz="700" spc="1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1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65</a:t>
            </a:r>
            <a:r>
              <a:rPr sz="700" spc="10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pulgadas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050" dirty="0">
                <a:latin typeface="Arial"/>
                <a:cs typeface="Arial"/>
              </a:rPr>
              <a:t>Amazon</a:t>
            </a:r>
            <a:r>
              <a:rPr sz="1050" spc="130" dirty="0">
                <a:latin typeface="Arial"/>
                <a:cs typeface="Arial"/>
              </a:rPr>
              <a:t> </a:t>
            </a:r>
            <a:r>
              <a:rPr sz="1050" spc="-25" dirty="0">
                <a:latin typeface="Arial"/>
                <a:cs typeface="Arial"/>
              </a:rPr>
              <a:t>eco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550" dirty="0">
                <a:latin typeface="Arial"/>
                <a:cs typeface="Arial"/>
              </a:rPr>
              <a:t>Ventilador</a:t>
            </a:r>
            <a:r>
              <a:rPr sz="550" spc="90" dirty="0">
                <a:latin typeface="Arial"/>
                <a:cs typeface="Arial"/>
              </a:rPr>
              <a:t> </a:t>
            </a:r>
            <a:r>
              <a:rPr sz="550" dirty="0">
                <a:latin typeface="Arial"/>
                <a:cs typeface="Arial"/>
              </a:rPr>
              <a:t>de</a:t>
            </a:r>
            <a:r>
              <a:rPr sz="550" spc="90" dirty="0">
                <a:latin typeface="Arial"/>
                <a:cs typeface="Arial"/>
              </a:rPr>
              <a:t> </a:t>
            </a:r>
            <a:r>
              <a:rPr sz="550" spc="-10" dirty="0">
                <a:latin typeface="Arial"/>
                <a:cs typeface="Arial"/>
              </a:rPr>
              <a:t>techo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050" spc="-10" dirty="0">
                <a:latin typeface="Arial"/>
                <a:cs typeface="Arial"/>
              </a:rPr>
              <a:t>Cafetera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750" dirty="0">
                <a:latin typeface="Arial"/>
                <a:cs typeface="Arial"/>
              </a:rPr>
              <a:t>Monitor</a:t>
            </a:r>
            <a:r>
              <a:rPr sz="750" spc="15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de</a:t>
            </a:r>
            <a:r>
              <a:rPr sz="750" spc="155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computadora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50" spc="-10" dirty="0">
                <a:latin typeface="Arial"/>
                <a:cs typeface="Arial"/>
              </a:rPr>
              <a:t>Campana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750" dirty="0">
                <a:latin typeface="Arial"/>
                <a:cs typeface="Arial"/>
              </a:rPr>
              <a:t>Hervidor</a:t>
            </a:r>
            <a:r>
              <a:rPr sz="750" spc="21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eléctrico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700" dirty="0">
                <a:latin typeface="Arial"/>
                <a:cs typeface="Arial"/>
              </a:rPr>
              <a:t>cortacésped</a:t>
            </a:r>
            <a:r>
              <a:rPr sz="700" spc="175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eléctrico</a:t>
            </a:r>
            <a:endParaRPr sz="700">
              <a:latin typeface="Arial"/>
              <a:cs typeface="Arial"/>
            </a:endParaRPr>
          </a:p>
          <a:p>
            <a:pPr marL="12700" marR="407034">
              <a:lnSpc>
                <a:spcPct val="176800"/>
              </a:lnSpc>
              <a:spcBef>
                <a:spcPts val="15"/>
              </a:spcBef>
            </a:pPr>
            <a:r>
              <a:rPr sz="750" dirty="0">
                <a:latin typeface="Arial"/>
                <a:cs typeface="Arial"/>
              </a:rPr>
              <a:t>Olla</a:t>
            </a:r>
            <a:r>
              <a:rPr sz="750" spc="8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a</a:t>
            </a:r>
            <a:r>
              <a:rPr sz="750" spc="8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presión</a:t>
            </a:r>
            <a:r>
              <a:rPr sz="750" spc="85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eléctrica</a:t>
            </a:r>
            <a:r>
              <a:rPr sz="750" spc="8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Máquina</a:t>
            </a:r>
            <a:r>
              <a:rPr sz="750" dirty="0">
                <a:latin typeface="Arial"/>
                <a:cs typeface="Arial"/>
              </a:rPr>
              <a:t> de</a:t>
            </a:r>
            <a:r>
              <a:rPr sz="750" spc="110" dirty="0">
                <a:latin typeface="Arial"/>
                <a:cs typeface="Arial"/>
              </a:rPr>
              <a:t> </a:t>
            </a:r>
            <a:r>
              <a:rPr sz="750" dirty="0">
                <a:latin typeface="Arial"/>
                <a:cs typeface="Arial"/>
              </a:rPr>
              <a:t>afeitar</a:t>
            </a:r>
            <a:r>
              <a:rPr sz="750" spc="110" dirty="0">
                <a:latin typeface="Arial"/>
                <a:cs typeface="Arial"/>
              </a:rPr>
              <a:t> </a:t>
            </a:r>
            <a:r>
              <a:rPr sz="750" spc="-10" dirty="0">
                <a:latin typeface="Arial"/>
                <a:cs typeface="Arial"/>
              </a:rPr>
              <a:t>eléctrica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850" dirty="0">
                <a:latin typeface="Arial"/>
                <a:cs typeface="Arial"/>
              </a:rPr>
              <a:t>Estufa</a:t>
            </a:r>
            <a:r>
              <a:rPr sz="850" spc="2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eléctrica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ts val="1590"/>
              </a:lnSpc>
              <a:spcBef>
                <a:spcPts val="150"/>
              </a:spcBef>
            </a:pPr>
            <a:r>
              <a:rPr sz="650" dirty="0">
                <a:latin typeface="Arial"/>
                <a:cs typeface="Arial"/>
              </a:rPr>
              <a:t>Licuadora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alimentos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con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calentador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20" dirty="0">
                <a:latin typeface="Arial"/>
                <a:cs typeface="Arial"/>
              </a:rPr>
              <a:t>agua</a:t>
            </a:r>
            <a:r>
              <a:rPr sz="650" spc="5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eléctrico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sin</a:t>
            </a:r>
            <a:r>
              <a:rPr sz="650" spc="8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tanque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00" dirty="0">
                <a:latin typeface="Arial"/>
                <a:cs typeface="Arial"/>
              </a:rPr>
              <a:t>Nevera-</a:t>
            </a:r>
            <a:r>
              <a:rPr sz="800" spc="-10" dirty="0">
                <a:latin typeface="Arial"/>
                <a:cs typeface="Arial"/>
              </a:rPr>
              <a:t>congelador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50" spc="-10" dirty="0">
                <a:latin typeface="Arial"/>
                <a:cs typeface="Arial"/>
              </a:rPr>
              <a:t>Freidora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46479" y="1455045"/>
            <a:ext cx="806450" cy="37922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600" spc="-40" dirty="0">
                <a:latin typeface="Arial Black"/>
                <a:cs typeface="Arial Black"/>
              </a:rPr>
              <a:t>Consumo</a:t>
            </a:r>
            <a:r>
              <a:rPr sz="600" spc="-25" dirty="0">
                <a:latin typeface="Arial Black"/>
                <a:cs typeface="Arial Black"/>
              </a:rPr>
              <a:t> </a:t>
            </a:r>
            <a:r>
              <a:rPr sz="600" spc="-40" dirty="0">
                <a:latin typeface="Arial Black"/>
                <a:cs typeface="Arial Black"/>
              </a:rPr>
              <a:t>de</a:t>
            </a:r>
            <a:r>
              <a:rPr sz="600" spc="-20" dirty="0">
                <a:latin typeface="Arial Black"/>
                <a:cs typeface="Arial Black"/>
              </a:rPr>
              <a:t> energía</a:t>
            </a:r>
            <a:endParaRPr sz="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100" spc="-20" dirty="0">
                <a:latin typeface="Arial"/>
                <a:cs typeface="Arial"/>
              </a:rPr>
              <a:t>100W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spc="-25" dirty="0">
                <a:latin typeface="Arial"/>
                <a:cs typeface="Arial"/>
              </a:rPr>
              <a:t>70W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100" spc="-25" dirty="0">
                <a:latin typeface="Arial"/>
                <a:cs typeface="Arial"/>
              </a:rPr>
              <a:t>60W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spc="-20" dirty="0">
                <a:latin typeface="Arial"/>
                <a:cs typeface="Arial"/>
              </a:rPr>
              <a:t>130W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spc="-25" dirty="0">
                <a:latin typeface="Arial"/>
                <a:cs typeface="Arial"/>
              </a:rPr>
              <a:t>3W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100" spc="-25" dirty="0">
                <a:latin typeface="Arial"/>
                <a:cs typeface="Arial"/>
              </a:rPr>
              <a:t>70W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10" dirty="0">
                <a:latin typeface="Arial"/>
                <a:cs typeface="Arial"/>
              </a:rPr>
              <a:t>1400W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100" spc="-25" dirty="0">
                <a:latin typeface="Arial"/>
                <a:cs typeface="Arial"/>
              </a:rPr>
              <a:t>30W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spc="-25" dirty="0">
                <a:latin typeface="Arial"/>
                <a:cs typeface="Arial"/>
              </a:rPr>
              <a:t>30W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10" dirty="0">
                <a:latin typeface="Arial"/>
                <a:cs typeface="Arial"/>
              </a:rPr>
              <a:t>3000W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000" spc="-10" dirty="0">
                <a:latin typeface="Arial"/>
                <a:cs typeface="Arial"/>
              </a:rPr>
              <a:t>1500W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00" spc="-10" dirty="0">
                <a:latin typeface="Arial"/>
                <a:cs typeface="Arial"/>
              </a:rPr>
              <a:t>1000W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100" spc="-25" dirty="0">
                <a:latin typeface="Arial"/>
                <a:cs typeface="Arial"/>
              </a:rPr>
              <a:t>20W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000" spc="-10" dirty="0">
                <a:latin typeface="Arial"/>
                <a:cs typeface="Arial"/>
              </a:rPr>
              <a:t>2000W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000" spc="-10" dirty="0">
                <a:latin typeface="Arial"/>
                <a:cs typeface="Arial"/>
              </a:rPr>
              <a:t>8800W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100" spc="-20" dirty="0">
                <a:latin typeface="Arial"/>
                <a:cs typeface="Arial"/>
              </a:rPr>
              <a:t>400W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spc="-20" dirty="0">
                <a:latin typeface="Arial"/>
                <a:cs typeface="Arial"/>
              </a:rPr>
              <a:t>400W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000" spc="-10" dirty="0">
                <a:latin typeface="Arial"/>
                <a:cs typeface="Arial"/>
              </a:rPr>
              <a:t>1000W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7505" y="5431332"/>
            <a:ext cx="494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Arial"/>
                <a:cs typeface="Arial"/>
              </a:rPr>
              <a:t>¿en?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1783" y="2834601"/>
            <a:ext cx="8170545" cy="3731260"/>
            <a:chOff x="2081783" y="2834601"/>
            <a:chExt cx="8170545" cy="37312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1783" y="2834601"/>
              <a:ext cx="8170164" cy="37308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6855" y="3029712"/>
              <a:ext cx="7600188" cy="316077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9175">
              <a:lnSpc>
                <a:spcPct val="100000"/>
              </a:lnSpc>
              <a:spcBef>
                <a:spcPts val="100"/>
              </a:spcBef>
            </a:pPr>
            <a:r>
              <a:rPr sz="3800" spc="-10" dirty="0">
                <a:latin typeface="Arial"/>
                <a:cs typeface="Arial"/>
              </a:rPr>
              <a:t>Energía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29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544320"/>
            <a:ext cx="10622280" cy="925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A</a:t>
            </a:r>
            <a:r>
              <a:rPr sz="2200" spc="-35" dirty="0">
                <a:latin typeface="Arial"/>
                <a:cs typeface="Arial"/>
              </a:rPr>
              <a:t> "</a:t>
            </a:r>
            <a:r>
              <a:rPr sz="2200" spc="-35" dirty="0">
                <a:solidFill>
                  <a:srgbClr val="B43713"/>
                </a:solidFill>
                <a:latin typeface="Arial Black"/>
                <a:cs typeface="Arial Black"/>
              </a:rPr>
              <a:t>vatio</a:t>
            </a:r>
            <a:r>
              <a:rPr sz="2200" spc="-35" dirty="0">
                <a:latin typeface="Arial"/>
                <a:cs typeface="Arial"/>
              </a:rPr>
              <a:t>”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75" dirty="0">
                <a:latin typeface="Arial"/>
                <a:cs typeface="Arial"/>
              </a:rPr>
              <a:t>valor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65" dirty="0">
                <a:latin typeface="Arial"/>
                <a:cs typeface="Arial"/>
              </a:rPr>
              <a:t>instantáneo: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potencia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85" dirty="0">
                <a:latin typeface="Arial"/>
                <a:cs typeface="Arial"/>
              </a:rPr>
              <a:t>que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está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80" dirty="0">
                <a:latin typeface="Arial"/>
                <a:cs typeface="Arial"/>
              </a:rPr>
              <a:t>utilizando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en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130" dirty="0">
                <a:latin typeface="Arial"/>
                <a:cs typeface="Arial"/>
              </a:rPr>
              <a:t>un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120" dirty="0">
                <a:latin typeface="Arial"/>
                <a:cs typeface="Arial"/>
              </a:rPr>
              <a:t>momento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200" spc="85" dirty="0">
                <a:latin typeface="Arial"/>
                <a:cs typeface="Arial"/>
              </a:rPr>
              <a:t>dado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“</a:t>
            </a:r>
            <a:r>
              <a:rPr sz="2200" spc="-65" dirty="0">
                <a:solidFill>
                  <a:srgbClr val="B43713"/>
                </a:solidFill>
                <a:latin typeface="Arial Black"/>
                <a:cs typeface="Arial Black"/>
              </a:rPr>
              <a:t>vatio-</a:t>
            </a:r>
            <a:r>
              <a:rPr sz="2200" spc="-30" dirty="0">
                <a:solidFill>
                  <a:srgbClr val="B43713"/>
                </a:solidFill>
                <a:latin typeface="Arial Black"/>
                <a:cs typeface="Arial Black"/>
              </a:rPr>
              <a:t>hora</a:t>
            </a:r>
            <a:r>
              <a:rPr sz="2200" spc="-30" dirty="0">
                <a:latin typeface="Arial"/>
                <a:cs typeface="Arial"/>
              </a:rPr>
              <a:t>”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55" dirty="0">
                <a:latin typeface="Arial"/>
                <a:cs typeface="Arial"/>
              </a:rPr>
              <a:t>indica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65" dirty="0">
                <a:latin typeface="Arial"/>
                <a:cs typeface="Arial"/>
              </a:rPr>
              <a:t>cuánta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energía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60" dirty="0">
                <a:latin typeface="Arial"/>
                <a:cs typeface="Arial"/>
              </a:rPr>
              <a:t>utiliza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105" dirty="0">
                <a:latin typeface="Arial"/>
                <a:cs typeface="Arial"/>
              </a:rPr>
              <a:t>durante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130" dirty="0">
                <a:latin typeface="Arial"/>
                <a:cs typeface="Arial"/>
              </a:rPr>
              <a:t>un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75" dirty="0">
                <a:latin typeface="Arial"/>
                <a:cs typeface="Arial"/>
              </a:rPr>
              <a:t>período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359275">
              <a:lnSpc>
                <a:spcPct val="100000"/>
              </a:lnSpc>
              <a:spcBef>
                <a:spcPts val="100"/>
              </a:spcBef>
            </a:pPr>
            <a:r>
              <a:rPr sz="3800" spc="-10" dirty="0">
                <a:latin typeface="Arial"/>
                <a:cs typeface="Arial"/>
              </a:rPr>
              <a:t>Energía</a:t>
            </a:r>
            <a:endParaRPr sz="3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30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06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dirty="0">
                <a:latin typeface="Arial"/>
                <a:cs typeface="Arial"/>
              </a:rPr>
              <a:t>La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70" dirty="0">
                <a:latin typeface="Arial"/>
                <a:cs typeface="Arial"/>
              </a:rPr>
              <a:t>suma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55" dirty="0">
                <a:latin typeface="Arial"/>
                <a:cs typeface="Arial"/>
              </a:rPr>
              <a:t>de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potencia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80" dirty="0">
                <a:latin typeface="Arial"/>
                <a:cs typeface="Arial"/>
              </a:rPr>
              <a:t>entregada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95" dirty="0">
                <a:latin typeface="Arial"/>
                <a:cs typeface="Arial"/>
              </a:rPr>
              <a:t>durante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120" dirty="0">
                <a:latin typeface="Arial"/>
                <a:cs typeface="Arial"/>
              </a:rPr>
              <a:t>un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período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95" dirty="0">
                <a:latin typeface="Arial"/>
                <a:cs typeface="Arial"/>
              </a:rPr>
              <a:t>Unidad</a:t>
            </a:r>
            <a:r>
              <a:rPr sz="2700" spc="40" dirty="0">
                <a:latin typeface="Arial"/>
                <a:cs typeface="Arial"/>
              </a:rPr>
              <a:t> </a:t>
            </a:r>
            <a:r>
              <a:rPr sz="2700" spc="75" dirty="0">
                <a:latin typeface="Arial"/>
                <a:cs typeface="Arial"/>
              </a:rPr>
              <a:t>de</a:t>
            </a:r>
            <a:r>
              <a:rPr sz="2700" spc="4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medida:</a:t>
            </a:r>
            <a:r>
              <a:rPr sz="2700" dirty="0">
                <a:solidFill>
                  <a:srgbClr val="B43713"/>
                </a:solidFill>
                <a:latin typeface="Arial Black"/>
                <a:cs typeface="Arial Black"/>
              </a:rPr>
              <a:t>Watt-</a:t>
            </a:r>
            <a:r>
              <a:rPr sz="2700" spc="-165" dirty="0">
                <a:solidFill>
                  <a:srgbClr val="B43713"/>
                </a:solidFill>
                <a:latin typeface="Arial Black"/>
                <a:cs typeface="Arial Black"/>
              </a:rPr>
              <a:t>segundos</a:t>
            </a:r>
            <a:r>
              <a:rPr sz="2700" spc="-10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700" spc="-150" dirty="0">
                <a:solidFill>
                  <a:srgbClr val="B43713"/>
                </a:solidFill>
                <a:latin typeface="Arial Black"/>
                <a:cs typeface="Arial Black"/>
              </a:rPr>
              <a:t>o</a:t>
            </a:r>
            <a:r>
              <a:rPr sz="2700" spc="-11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700" spc="-10" dirty="0">
                <a:solidFill>
                  <a:srgbClr val="B43713"/>
                </a:solidFill>
                <a:latin typeface="Arial Black"/>
                <a:cs typeface="Arial Black"/>
              </a:rPr>
              <a:t>julios</a:t>
            </a:r>
            <a:endParaRPr sz="2700">
              <a:latin typeface="Arial Black"/>
              <a:cs typeface="Arial Black"/>
            </a:endParaRPr>
          </a:p>
          <a:p>
            <a:pPr marL="870585" marR="5080" indent="-457834">
              <a:lnSpc>
                <a:spcPct val="159500"/>
              </a:lnSpc>
              <a:spcBef>
                <a:spcPts val="459"/>
              </a:spcBef>
              <a:tabLst>
                <a:tab pos="870585" algn="l"/>
              </a:tabLst>
            </a:pPr>
            <a:r>
              <a:rPr sz="2800" spc="15" dirty="0">
                <a:latin typeface="Arial"/>
                <a:cs typeface="Arial"/>
              </a:rPr>
              <a:t>•</a:t>
            </a:r>
            <a:r>
              <a:rPr sz="2800" dirty="0">
                <a:latin typeface="Arial"/>
                <a:cs typeface="Arial"/>
              </a:rPr>
              <a:t>	</a:t>
            </a:r>
            <a:r>
              <a:rPr dirty="0">
                <a:latin typeface="Arial"/>
                <a:cs typeface="Arial"/>
              </a:rPr>
              <a:t>Esto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es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demasiado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75" dirty="0">
                <a:latin typeface="Arial"/>
                <a:cs typeface="Arial"/>
              </a:rPr>
              <a:t>pequeño</a:t>
            </a:r>
            <a:r>
              <a:rPr spc="35" dirty="0">
                <a:latin typeface="Arial"/>
                <a:cs typeface="Arial"/>
              </a:rPr>
              <a:t> </a:t>
            </a:r>
            <a:r>
              <a:rPr spc="70" dirty="0">
                <a:latin typeface="Arial"/>
                <a:cs typeface="Arial"/>
              </a:rPr>
              <a:t>para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aplicaciones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55" dirty="0">
                <a:latin typeface="Arial"/>
                <a:cs typeface="Arial"/>
              </a:rPr>
              <a:t>de</a:t>
            </a:r>
            <a:r>
              <a:rPr spc="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servicios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60" dirty="0">
                <a:latin typeface="Arial"/>
                <a:cs typeface="Arial"/>
              </a:rPr>
              <a:t>públicos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85" dirty="0">
                <a:latin typeface="Arial"/>
                <a:cs typeface="Arial"/>
              </a:rPr>
              <a:t>donde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spc="3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energía </a:t>
            </a:r>
            <a:r>
              <a:rPr dirty="0">
                <a:latin typeface="Arial"/>
                <a:cs typeface="Arial"/>
              </a:rPr>
              <a:t>se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95" dirty="0">
                <a:latin typeface="Arial"/>
                <a:cs typeface="Arial"/>
              </a:rPr>
              <a:t>mide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típicamente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en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55" dirty="0">
                <a:latin typeface="Arial"/>
                <a:cs typeface="Arial"/>
              </a:rPr>
              <a:t>miles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55" dirty="0">
                <a:latin typeface="Arial"/>
                <a:cs typeface="Arial"/>
              </a:rPr>
              <a:t>de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vatios-</a:t>
            </a:r>
            <a:r>
              <a:rPr spc="90" dirty="0">
                <a:latin typeface="Arial"/>
                <a:cs typeface="Arial"/>
              </a:rPr>
              <a:t>hora</a:t>
            </a:r>
            <a:r>
              <a:rPr spc="-5" dirty="0">
                <a:latin typeface="Arial"/>
                <a:cs typeface="Arial"/>
              </a:rPr>
              <a:t> </a:t>
            </a:r>
            <a:r>
              <a:rPr spc="85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kWH.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30"/>
              </a:spcBef>
              <a:tabLst>
                <a:tab pos="469265" algn="l"/>
                <a:tab pos="5071745" algn="l"/>
              </a:tabLst>
            </a:pPr>
            <a:r>
              <a:rPr sz="2800" spc="-50" dirty="0">
                <a:solidFill>
                  <a:srgbClr val="B43713"/>
                </a:solidFill>
                <a:latin typeface="Arial"/>
                <a:cs typeface="Arial"/>
              </a:rPr>
              <a:t>▪</a:t>
            </a:r>
            <a:r>
              <a:rPr sz="2800" dirty="0">
                <a:solidFill>
                  <a:srgbClr val="B43713"/>
                </a:solidFill>
                <a:latin typeface="Arial"/>
                <a:cs typeface="Arial"/>
              </a:rPr>
              <a:t>	</a:t>
            </a:r>
            <a:r>
              <a:rPr sz="2200" spc="-140" dirty="0">
                <a:solidFill>
                  <a:srgbClr val="B43713"/>
                </a:solidFill>
                <a:latin typeface="Arial Black"/>
                <a:cs typeface="Arial Black"/>
              </a:rPr>
              <a:t>Kilovatios</a:t>
            </a:r>
            <a:r>
              <a:rPr sz="2200" spc="-13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215" dirty="0">
                <a:solidFill>
                  <a:srgbClr val="B43713"/>
                </a:solidFill>
                <a:latin typeface="Arial Black"/>
                <a:cs typeface="Arial Black"/>
              </a:rPr>
              <a:t>x</a:t>
            </a:r>
            <a:r>
              <a:rPr sz="2200" spc="-13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90" dirty="0">
                <a:solidFill>
                  <a:srgbClr val="B43713"/>
                </a:solidFill>
                <a:latin typeface="Arial Black"/>
                <a:cs typeface="Arial Black"/>
              </a:rPr>
              <a:t>tiempo</a:t>
            </a:r>
            <a:r>
              <a:rPr sz="2200" spc="-13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B43713"/>
                </a:solidFill>
                <a:latin typeface="Arial Black"/>
                <a:cs typeface="Arial Black"/>
              </a:rPr>
              <a:t>(en</a:t>
            </a:r>
            <a:r>
              <a:rPr sz="2200" spc="-135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B43713"/>
                </a:solidFill>
                <a:latin typeface="Arial Black"/>
                <a:cs typeface="Arial Black"/>
              </a:rPr>
              <a:t>horas)</a:t>
            </a:r>
            <a:r>
              <a:rPr sz="2200" spc="-13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50" dirty="0">
                <a:solidFill>
                  <a:srgbClr val="B43713"/>
                </a:solidFill>
                <a:latin typeface="Arial Black"/>
                <a:cs typeface="Arial Black"/>
              </a:rPr>
              <a:t>=</a:t>
            </a:r>
            <a:r>
              <a:rPr sz="2200" dirty="0">
                <a:solidFill>
                  <a:srgbClr val="B43713"/>
                </a:solidFill>
                <a:latin typeface="Arial Black"/>
                <a:cs typeface="Arial Black"/>
              </a:rPr>
              <a:t>	</a:t>
            </a:r>
            <a:r>
              <a:rPr sz="2200" spc="-140" dirty="0">
                <a:solidFill>
                  <a:srgbClr val="B43713"/>
                </a:solidFill>
                <a:latin typeface="Arial Black"/>
                <a:cs typeface="Arial Black"/>
              </a:rPr>
              <a:t>Kilovatios</a:t>
            </a:r>
            <a:r>
              <a:rPr sz="2200" spc="-100" dirty="0">
                <a:solidFill>
                  <a:srgbClr val="B43713"/>
                </a:solidFill>
                <a:latin typeface="Arial Black"/>
                <a:cs typeface="Arial Black"/>
              </a:rPr>
              <a:t> </a:t>
            </a:r>
            <a:r>
              <a:rPr sz="2200" spc="-20" dirty="0">
                <a:solidFill>
                  <a:srgbClr val="B43713"/>
                </a:solidFill>
                <a:latin typeface="Arial Black"/>
                <a:cs typeface="Arial Black"/>
              </a:rPr>
              <a:t>hora</a:t>
            </a:r>
            <a:endParaRPr sz="2200">
              <a:latin typeface="Arial Black"/>
              <a:cs typeface="Arial Black"/>
            </a:endParaRPr>
          </a:p>
          <a:p>
            <a:pPr marL="927100">
              <a:lnSpc>
                <a:spcPct val="100000"/>
              </a:lnSpc>
              <a:spcBef>
                <a:spcPts val="2185"/>
              </a:spcBef>
            </a:pPr>
            <a:r>
              <a:rPr sz="1800" dirty="0">
                <a:latin typeface="Arial"/>
                <a:cs typeface="Arial"/>
              </a:rPr>
              <a:t>5.000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vatios</a:t>
            </a:r>
            <a:r>
              <a:rPr sz="1800" spc="50" dirty="0">
                <a:latin typeface="Arial"/>
                <a:cs typeface="Arial"/>
              </a:rPr>
              <a:t> utilizados </a:t>
            </a:r>
            <a:r>
              <a:rPr sz="1800" spc="85" dirty="0">
                <a:latin typeface="Arial"/>
                <a:cs typeface="Arial"/>
              </a:rPr>
              <a:t>durante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horas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585"/>
              </a:spcBef>
            </a:pPr>
            <a:r>
              <a:rPr sz="2500" dirty="0">
                <a:latin typeface="Arial"/>
                <a:cs typeface="Arial"/>
              </a:rPr>
              <a:t>5000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65" dirty="0">
                <a:latin typeface="Arial"/>
                <a:cs typeface="Arial"/>
              </a:rPr>
              <a:t>vatios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=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5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kW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5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kW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spc="10" dirty="0">
                <a:latin typeface="Arial"/>
                <a:cs typeface="Arial"/>
              </a:rPr>
              <a:t>x</a:t>
            </a:r>
            <a:endParaRPr sz="25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425"/>
              </a:spcBef>
            </a:pPr>
            <a:r>
              <a:rPr sz="2500" dirty="0">
                <a:latin typeface="Arial"/>
                <a:cs typeface="Arial"/>
              </a:rPr>
              <a:t>3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75" dirty="0">
                <a:latin typeface="Arial"/>
                <a:cs typeface="Arial"/>
              </a:rPr>
              <a:t>horas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=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15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40" dirty="0">
                <a:latin typeface="Arial"/>
                <a:cs typeface="Arial"/>
              </a:rPr>
              <a:t>kWh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62100" y="1021080"/>
            <a:ext cx="9054465" cy="5581015"/>
            <a:chOff x="1562100" y="1021080"/>
            <a:chExt cx="9054465" cy="5581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2100" y="1021080"/>
              <a:ext cx="9054084" cy="55808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4123" y="1213104"/>
              <a:ext cx="8683752" cy="521055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49117" y="322453"/>
            <a:ext cx="528256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Arial"/>
                <a:cs typeface="Arial"/>
              </a:rPr>
              <a:t>La</a:t>
            </a:r>
            <a:r>
              <a:rPr sz="3800" spc="-105" dirty="0">
                <a:latin typeface="Arial"/>
                <a:cs typeface="Arial"/>
              </a:rPr>
              <a:t> </a:t>
            </a:r>
            <a:r>
              <a:rPr sz="3800" spc="180" dirty="0">
                <a:latin typeface="Arial"/>
                <a:cs typeface="Arial"/>
              </a:rPr>
              <a:t>guerra</a:t>
            </a:r>
            <a:r>
              <a:rPr sz="3800" spc="-105" dirty="0">
                <a:latin typeface="Arial"/>
                <a:cs typeface="Arial"/>
              </a:rPr>
              <a:t> </a:t>
            </a:r>
            <a:r>
              <a:rPr sz="3800" spc="100" dirty="0">
                <a:latin typeface="Arial"/>
                <a:cs typeface="Arial"/>
              </a:rPr>
              <a:t>actual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-60" dirty="0">
                <a:latin typeface="Arial"/>
                <a:cs typeface="Arial"/>
              </a:rPr>
              <a:t>AC/DC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31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2318" y="3956303"/>
            <a:ext cx="2573449" cy="23481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6492" y="1426463"/>
            <a:ext cx="2573449" cy="23637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80838" y="377697"/>
            <a:ext cx="14757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80" dirty="0">
                <a:latin typeface="Arial"/>
                <a:cs typeface="Arial"/>
              </a:rPr>
              <a:t>AC/DC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32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326229"/>
            <a:ext cx="5961380" cy="1524000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-114" dirty="0">
                <a:latin typeface="Arial"/>
                <a:cs typeface="Arial"/>
              </a:rPr>
              <a:t>CA:</a:t>
            </a:r>
            <a:r>
              <a:rPr sz="2700" spc="-60" dirty="0">
                <a:latin typeface="Arial"/>
                <a:cs typeface="Arial"/>
              </a:rPr>
              <a:t> </a:t>
            </a:r>
            <a:r>
              <a:rPr sz="2700" spc="105" dirty="0">
                <a:latin typeface="Arial"/>
                <a:cs typeface="Arial"/>
              </a:rPr>
              <a:t>corriente</a:t>
            </a:r>
            <a:r>
              <a:rPr sz="2700" spc="-55" dirty="0">
                <a:latin typeface="Arial"/>
                <a:cs typeface="Arial"/>
              </a:rPr>
              <a:t> </a:t>
            </a:r>
            <a:r>
              <a:rPr sz="2700" spc="95" dirty="0">
                <a:latin typeface="Arial"/>
                <a:cs typeface="Arial"/>
              </a:rPr>
              <a:t>alterna</a:t>
            </a:r>
            <a:endParaRPr sz="27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885"/>
              </a:spcBef>
              <a:tabLst>
                <a:tab pos="927100" algn="l"/>
              </a:tabLst>
            </a:pPr>
            <a:r>
              <a:rPr sz="2400" spc="5" dirty="0">
                <a:latin typeface="Arial"/>
                <a:cs typeface="Arial"/>
              </a:rPr>
              <a:t>•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corriente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fluye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95" dirty="0">
                <a:latin typeface="Arial"/>
                <a:cs typeface="Arial"/>
              </a:rPr>
              <a:t>un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lado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100" dirty="0">
                <a:latin typeface="Arial"/>
                <a:cs typeface="Arial"/>
              </a:rPr>
              <a:t>otro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65" dirty="0">
                <a:latin typeface="Arial"/>
                <a:cs typeface="Arial"/>
              </a:rPr>
              <a:t>como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una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marea</a:t>
            </a:r>
            <a:endParaRPr sz="1600">
              <a:latin typeface="Arial"/>
              <a:cs typeface="Arial"/>
            </a:endParaRPr>
          </a:p>
          <a:p>
            <a:pPr marR="571500" algn="ctr">
              <a:lnSpc>
                <a:spcPct val="100000"/>
              </a:lnSpc>
              <a:spcBef>
                <a:spcPts val="1260"/>
              </a:spcBef>
              <a:tabLst>
                <a:tab pos="456565" algn="l"/>
              </a:tabLst>
            </a:pPr>
            <a:r>
              <a:rPr sz="1500" spc="15" dirty="0">
                <a:latin typeface="Arial"/>
                <a:cs typeface="Arial"/>
              </a:rPr>
              <a:t>o</a:t>
            </a:r>
            <a:r>
              <a:rPr sz="1500" dirty="0"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Viviendas,</a:t>
            </a:r>
            <a:r>
              <a:rPr sz="1900" spc="2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edificios,</a:t>
            </a:r>
            <a:r>
              <a:rPr sz="1900" spc="275" dirty="0">
                <a:latin typeface="Arial"/>
                <a:cs typeface="Arial"/>
              </a:rPr>
              <a:t> </a:t>
            </a:r>
            <a:r>
              <a:rPr sz="1900" spc="60" dirty="0">
                <a:latin typeface="Arial"/>
                <a:cs typeface="Arial"/>
              </a:rPr>
              <a:t>barrios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718221"/>
            <a:ext cx="5609590" cy="144970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-165" dirty="0">
                <a:latin typeface="Arial"/>
                <a:cs typeface="Arial"/>
              </a:rPr>
              <a:t>CC: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corriente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75" dirty="0">
                <a:latin typeface="Arial"/>
                <a:cs typeface="Arial"/>
              </a:rPr>
              <a:t>continua</a:t>
            </a:r>
            <a:endParaRPr sz="23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660"/>
              </a:spcBef>
              <a:tabLst>
                <a:tab pos="927100" algn="l"/>
              </a:tabLst>
            </a:pPr>
            <a:r>
              <a:rPr sz="2400" spc="5" dirty="0">
                <a:latin typeface="Arial"/>
                <a:cs typeface="Arial"/>
              </a:rPr>
              <a:t>•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corriente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50" dirty="0">
                <a:latin typeface="Arial"/>
                <a:cs typeface="Arial"/>
              </a:rPr>
              <a:t>solo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60" dirty="0">
                <a:latin typeface="Arial"/>
                <a:cs typeface="Arial"/>
              </a:rPr>
              <a:t>fluye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60" dirty="0">
                <a:latin typeface="Arial"/>
                <a:cs typeface="Arial"/>
              </a:rPr>
              <a:t>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una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45" dirty="0">
                <a:latin typeface="Arial"/>
                <a:cs typeface="Arial"/>
              </a:rPr>
              <a:t>dirección</a:t>
            </a:r>
            <a:endParaRPr sz="19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600"/>
              </a:spcBef>
              <a:tabLst>
                <a:tab pos="1384300" algn="l"/>
              </a:tabLst>
            </a:pPr>
            <a:r>
              <a:rPr sz="1500" spc="15" dirty="0">
                <a:latin typeface="Arial"/>
                <a:cs typeface="Arial"/>
              </a:rPr>
              <a:t>o</a:t>
            </a:r>
            <a:r>
              <a:rPr sz="1500" dirty="0">
                <a:latin typeface="Arial"/>
                <a:cs typeface="Arial"/>
              </a:rPr>
              <a:t>	Dispositivos</a:t>
            </a:r>
            <a:r>
              <a:rPr sz="1500" spc="18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19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carga,</a:t>
            </a:r>
            <a:r>
              <a:rPr sz="1500" spc="19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baterías,</a:t>
            </a:r>
            <a:r>
              <a:rPr sz="1500" spc="19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paneles</a:t>
            </a:r>
            <a:r>
              <a:rPr sz="1500" spc="18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solares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438655"/>
            <a:ext cx="10951464" cy="46146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80838" y="377697"/>
            <a:ext cx="14757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80" dirty="0">
                <a:latin typeface="Arial"/>
                <a:cs typeface="Arial"/>
              </a:rPr>
              <a:t>AC/DC</a:t>
            </a:r>
            <a:endParaRPr sz="3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33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9505" y="4204525"/>
            <a:ext cx="5749290" cy="1398270"/>
            <a:chOff x="5949505" y="4204525"/>
            <a:chExt cx="5749290" cy="1398270"/>
          </a:xfrm>
        </p:grpSpPr>
        <p:sp>
          <p:nvSpPr>
            <p:cNvPr id="3" name="object 3"/>
            <p:cNvSpPr/>
            <p:nvPr/>
          </p:nvSpPr>
          <p:spPr>
            <a:xfrm>
              <a:off x="5954267" y="4209288"/>
              <a:ext cx="5739765" cy="1388745"/>
            </a:xfrm>
            <a:custGeom>
              <a:avLst/>
              <a:gdLst/>
              <a:ahLst/>
              <a:cxnLst/>
              <a:rect l="l" t="t" r="r" b="b"/>
              <a:pathLst>
                <a:path w="5739765" h="1388745">
                  <a:moveTo>
                    <a:pt x="0" y="1388364"/>
                  </a:moveTo>
                  <a:lnTo>
                    <a:pt x="5739384" y="1388364"/>
                  </a:lnTo>
                  <a:lnTo>
                    <a:pt x="5739384" y="0"/>
                  </a:lnTo>
                  <a:lnTo>
                    <a:pt x="0" y="0"/>
                  </a:lnTo>
                  <a:lnTo>
                    <a:pt x="0" y="13883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05346" y="4612004"/>
              <a:ext cx="4053204" cy="499109"/>
            </a:xfrm>
            <a:custGeom>
              <a:avLst/>
              <a:gdLst/>
              <a:ahLst/>
              <a:cxnLst/>
              <a:rect l="l" t="t" r="r" b="b"/>
              <a:pathLst>
                <a:path w="4053204" h="499110">
                  <a:moveTo>
                    <a:pt x="233934" y="5334"/>
                  </a:moveTo>
                  <a:lnTo>
                    <a:pt x="222377" y="0"/>
                  </a:lnTo>
                  <a:lnTo>
                    <a:pt x="29006" y="426796"/>
                  </a:lnTo>
                  <a:lnTo>
                    <a:pt x="0" y="413639"/>
                  </a:lnTo>
                  <a:lnTo>
                    <a:pt x="3302" y="498856"/>
                  </a:lnTo>
                  <a:lnTo>
                    <a:pt x="69469" y="445135"/>
                  </a:lnTo>
                  <a:lnTo>
                    <a:pt x="66103" y="443611"/>
                  </a:lnTo>
                  <a:lnTo>
                    <a:pt x="40551" y="432028"/>
                  </a:lnTo>
                  <a:lnTo>
                    <a:pt x="233934" y="5334"/>
                  </a:lnTo>
                  <a:close/>
                </a:path>
                <a:path w="4053204" h="499110">
                  <a:moveTo>
                    <a:pt x="1939290" y="5334"/>
                  </a:moveTo>
                  <a:lnTo>
                    <a:pt x="1927733" y="0"/>
                  </a:lnTo>
                  <a:lnTo>
                    <a:pt x="1734362" y="426796"/>
                  </a:lnTo>
                  <a:lnTo>
                    <a:pt x="1705356" y="413639"/>
                  </a:lnTo>
                  <a:lnTo>
                    <a:pt x="1708658" y="498856"/>
                  </a:lnTo>
                  <a:lnTo>
                    <a:pt x="1774825" y="445135"/>
                  </a:lnTo>
                  <a:lnTo>
                    <a:pt x="1771459" y="443611"/>
                  </a:lnTo>
                  <a:lnTo>
                    <a:pt x="1745907" y="432028"/>
                  </a:lnTo>
                  <a:lnTo>
                    <a:pt x="1939290" y="5334"/>
                  </a:lnTo>
                  <a:close/>
                </a:path>
                <a:path w="4053204" h="499110">
                  <a:moveTo>
                    <a:pt x="4053078" y="5334"/>
                  </a:moveTo>
                  <a:lnTo>
                    <a:pt x="4041521" y="0"/>
                  </a:lnTo>
                  <a:lnTo>
                    <a:pt x="3848150" y="426796"/>
                  </a:lnTo>
                  <a:lnTo>
                    <a:pt x="3819144" y="413639"/>
                  </a:lnTo>
                  <a:lnTo>
                    <a:pt x="3822446" y="498856"/>
                  </a:lnTo>
                  <a:lnTo>
                    <a:pt x="3888613" y="445135"/>
                  </a:lnTo>
                  <a:lnTo>
                    <a:pt x="3885247" y="443611"/>
                  </a:lnTo>
                  <a:lnTo>
                    <a:pt x="3859695" y="432028"/>
                  </a:lnTo>
                  <a:lnTo>
                    <a:pt x="4053078" y="5334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172" y="3544823"/>
            <a:ext cx="3681222" cy="288569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2873375">
              <a:lnSpc>
                <a:spcPct val="100000"/>
              </a:lnSpc>
              <a:spcBef>
                <a:spcPts val="100"/>
              </a:spcBef>
            </a:pPr>
            <a:r>
              <a:rPr sz="3300" spc="-20" dirty="0">
                <a:latin typeface="Arial"/>
                <a:cs typeface="Arial"/>
              </a:rPr>
              <a:t>Real</a:t>
            </a:r>
            <a:r>
              <a:rPr sz="3300" spc="20" dirty="0">
                <a:latin typeface="Arial"/>
                <a:cs typeface="Arial"/>
              </a:rPr>
              <a:t> </a:t>
            </a:r>
            <a:r>
              <a:rPr sz="3300" dirty="0">
                <a:latin typeface="Arial"/>
                <a:cs typeface="Arial"/>
              </a:rPr>
              <a:t>versus</a:t>
            </a:r>
            <a:r>
              <a:rPr sz="3300" spc="25" dirty="0">
                <a:latin typeface="Arial"/>
                <a:cs typeface="Arial"/>
              </a:rPr>
              <a:t> </a:t>
            </a:r>
            <a:r>
              <a:rPr sz="3300" spc="140" dirty="0">
                <a:latin typeface="Arial"/>
                <a:cs typeface="Arial"/>
              </a:rPr>
              <a:t>imaginario</a:t>
            </a:r>
            <a:endParaRPr sz="33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34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311525"/>
            <a:ext cx="9438640" cy="185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2755">
              <a:lnSpc>
                <a:spcPct val="114399"/>
              </a:lnSpc>
              <a:spcBef>
                <a:spcPts val="95"/>
              </a:spcBef>
            </a:pPr>
            <a:r>
              <a:rPr sz="1750" b="1" i="1" dirty="0">
                <a:solidFill>
                  <a:srgbClr val="B43713"/>
                </a:solidFill>
                <a:latin typeface="Trebuchet MS"/>
                <a:cs typeface="Trebuchet MS"/>
              </a:rPr>
              <a:t>Poder</a:t>
            </a:r>
            <a:r>
              <a:rPr sz="1750" b="1" i="1" spc="-3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750" b="1" i="1" dirty="0">
                <a:solidFill>
                  <a:srgbClr val="B43713"/>
                </a:solidFill>
                <a:latin typeface="Trebuchet MS"/>
                <a:cs typeface="Trebuchet MS"/>
              </a:rPr>
              <a:t>real</a:t>
            </a:r>
            <a:r>
              <a:rPr sz="1700" dirty="0">
                <a:latin typeface="Arial"/>
                <a:cs typeface="Arial"/>
              </a:rPr>
              <a:t>hace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60" dirty="0">
                <a:latin typeface="Arial"/>
                <a:cs typeface="Arial"/>
              </a:rPr>
              <a:t>trabajo;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hace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calentamiento,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65" dirty="0">
                <a:latin typeface="Arial"/>
                <a:cs typeface="Arial"/>
              </a:rPr>
              <a:t>iluminación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90" dirty="0">
                <a:latin typeface="Arial"/>
                <a:cs typeface="Arial"/>
              </a:rPr>
              <a:t>giro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de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los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motores, </a:t>
            </a:r>
            <a:r>
              <a:rPr sz="1700" dirty="0">
                <a:latin typeface="Arial"/>
                <a:cs typeface="Arial"/>
              </a:rPr>
              <a:t>etc. </a:t>
            </a:r>
            <a:r>
              <a:rPr sz="1700" spc="-110" dirty="0">
                <a:latin typeface="Arial"/>
                <a:cs typeface="Arial"/>
              </a:rPr>
              <a:t>Se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80" dirty="0">
                <a:latin typeface="Arial"/>
                <a:cs typeface="Arial"/>
              </a:rPr>
              <a:t>mide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en</a:t>
            </a:r>
            <a:r>
              <a:rPr sz="17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vatios</a:t>
            </a:r>
            <a:endParaRPr sz="1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Poder</a:t>
            </a:r>
            <a:r>
              <a:rPr sz="1550" b="1" i="1" spc="5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reactivo</a:t>
            </a:r>
            <a:r>
              <a:rPr sz="1500" dirty="0">
                <a:latin typeface="Arial"/>
                <a:cs typeface="Arial"/>
              </a:rPr>
              <a:t>admite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campos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spc="50" dirty="0">
                <a:latin typeface="Arial"/>
                <a:cs typeface="Arial"/>
              </a:rPr>
              <a:t>magnéticos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eléctricos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necesarios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spc="50" dirty="0">
                <a:latin typeface="Arial"/>
                <a:cs typeface="Arial"/>
              </a:rPr>
              <a:t>para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spc="55" dirty="0">
                <a:latin typeface="Arial"/>
                <a:cs typeface="Arial"/>
              </a:rPr>
              <a:t>que</a:t>
            </a:r>
            <a:r>
              <a:rPr sz="1500" spc="10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los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sistemas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spc="-100" dirty="0">
                <a:latin typeface="Arial"/>
                <a:cs typeface="Arial"/>
              </a:rPr>
              <a:t>CA</a:t>
            </a:r>
            <a:r>
              <a:rPr sz="1500" spc="100" dirty="0">
                <a:latin typeface="Arial"/>
                <a:cs typeface="Arial"/>
              </a:rPr>
              <a:t> </a:t>
            </a:r>
            <a:r>
              <a:rPr sz="1500" spc="45" dirty="0">
                <a:latin typeface="Arial"/>
                <a:cs typeface="Arial"/>
              </a:rPr>
              <a:t>funcionen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spc="-125" dirty="0">
                <a:latin typeface="Arial"/>
                <a:cs typeface="Arial"/>
              </a:rPr>
              <a:t>Se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spc="90" dirty="0">
                <a:latin typeface="Arial"/>
                <a:cs typeface="Arial"/>
              </a:rPr>
              <a:t>mide</a:t>
            </a:r>
            <a:r>
              <a:rPr sz="1900" spc="19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en:</a:t>
            </a:r>
            <a:r>
              <a:rPr sz="1900" dirty="0">
                <a:solidFill>
                  <a:srgbClr val="B43713"/>
                </a:solidFill>
                <a:latin typeface="Arial Black"/>
                <a:cs typeface="Arial Black"/>
              </a:rPr>
              <a:t>V</a:t>
            </a:r>
            <a:r>
              <a:rPr sz="1900" dirty="0">
                <a:latin typeface="Arial"/>
                <a:cs typeface="Arial"/>
              </a:rPr>
              <a:t>viejo-</a:t>
            </a:r>
            <a:r>
              <a:rPr sz="1900" dirty="0">
                <a:solidFill>
                  <a:srgbClr val="B43713"/>
                </a:solidFill>
                <a:latin typeface="Arial Black"/>
                <a:cs typeface="Arial Black"/>
              </a:rPr>
              <a:t>A</a:t>
            </a:r>
            <a:r>
              <a:rPr sz="1900" dirty="0">
                <a:latin typeface="Arial"/>
                <a:cs typeface="Arial"/>
              </a:rPr>
              <a:t>amperios-</a:t>
            </a:r>
            <a:r>
              <a:rPr sz="1900" dirty="0">
                <a:solidFill>
                  <a:srgbClr val="B43713"/>
                </a:solidFill>
                <a:latin typeface="Arial Black"/>
                <a:cs typeface="Arial Black"/>
              </a:rPr>
              <a:t>R</a:t>
            </a:r>
            <a:r>
              <a:rPr sz="1900" dirty="0">
                <a:latin typeface="Arial"/>
                <a:cs typeface="Arial"/>
              </a:rPr>
              <a:t>reactivo</a:t>
            </a:r>
            <a:r>
              <a:rPr sz="1900" spc="18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(</a:t>
            </a:r>
            <a:r>
              <a:rPr sz="1900" spc="-10" dirty="0">
                <a:solidFill>
                  <a:srgbClr val="B43713"/>
                </a:solidFill>
                <a:latin typeface="Arial Black"/>
                <a:cs typeface="Arial Black"/>
              </a:rPr>
              <a:t>VAR</a:t>
            </a:r>
            <a:r>
              <a:rPr sz="1900" spc="-10" dirty="0">
                <a:latin typeface="Arial"/>
                <a:cs typeface="Arial"/>
              </a:rPr>
              <a:t>)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47232" y="4304658"/>
            <a:ext cx="5178425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155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Real</a:t>
            </a:r>
            <a:r>
              <a:rPr sz="155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spc="-55" dirty="0">
                <a:solidFill>
                  <a:srgbClr val="B43713"/>
                </a:solidFill>
                <a:latin typeface="Trebuchet MS"/>
                <a:cs typeface="Trebuchet MS"/>
              </a:rPr>
              <a:t>+</a:t>
            </a:r>
            <a:r>
              <a:rPr sz="1550" b="1" i="1" spc="-2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155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Reactiva</a:t>
            </a:r>
            <a:r>
              <a:rPr sz="1550" b="1" i="1" spc="-2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spc="-55" dirty="0">
                <a:solidFill>
                  <a:srgbClr val="B43713"/>
                </a:solidFill>
                <a:latin typeface="Trebuchet MS"/>
                <a:cs typeface="Trebuchet MS"/>
              </a:rPr>
              <a:t>=</a:t>
            </a:r>
            <a:r>
              <a:rPr sz="155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155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15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Aparente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1240" y="5135245"/>
            <a:ext cx="6115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latin typeface="Arial"/>
                <a:cs typeface="Arial"/>
              </a:rPr>
              <a:t>vatios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8999" y="5109845"/>
            <a:ext cx="66294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+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10" dirty="0">
                <a:latin typeface="Arial"/>
                <a:cs typeface="Arial"/>
              </a:rPr>
              <a:t>VAR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40230" y="5173345"/>
            <a:ext cx="1925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=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voltios-</a:t>
            </a:r>
            <a:r>
              <a:rPr sz="1400" spc="50" dirty="0">
                <a:latin typeface="Arial"/>
                <a:cs typeface="Arial"/>
              </a:rPr>
              <a:t>amperios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(VA)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722" y="2052990"/>
            <a:ext cx="7204509" cy="34746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3288029">
              <a:lnSpc>
                <a:spcPct val="100000"/>
              </a:lnSpc>
              <a:spcBef>
                <a:spcPts val="100"/>
              </a:spcBef>
            </a:pPr>
            <a:r>
              <a:rPr sz="3300" spc="105" dirty="0">
                <a:latin typeface="Arial"/>
                <a:cs typeface="Arial"/>
              </a:rPr>
              <a:t>Triángulo</a:t>
            </a:r>
            <a:r>
              <a:rPr sz="3300" spc="-50" dirty="0">
                <a:latin typeface="Arial"/>
                <a:cs typeface="Arial"/>
              </a:rPr>
              <a:t> </a:t>
            </a:r>
            <a:r>
              <a:rPr sz="3300" spc="90" dirty="0">
                <a:latin typeface="Arial"/>
                <a:cs typeface="Arial"/>
              </a:rPr>
              <a:t>de</a:t>
            </a:r>
            <a:r>
              <a:rPr sz="3300" spc="-50" dirty="0">
                <a:latin typeface="Arial"/>
                <a:cs typeface="Arial"/>
              </a:rPr>
              <a:t> </a:t>
            </a:r>
            <a:r>
              <a:rPr sz="3300" spc="140" dirty="0">
                <a:latin typeface="Arial"/>
                <a:cs typeface="Arial"/>
              </a:rPr>
              <a:t>poder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35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544" y="68580"/>
            <a:ext cx="5408930" cy="6760845"/>
            <a:chOff x="6257544" y="68580"/>
            <a:chExt cx="540893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16" y="4608557"/>
              <a:ext cx="5381267" cy="2220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7544" y="68580"/>
              <a:ext cx="5408676" cy="455980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2223" y="2564892"/>
            <a:ext cx="2331720" cy="17373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93358" y="104775"/>
            <a:ext cx="5288280" cy="44386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Times New Roman"/>
              <a:cs typeface="Times New Roman"/>
            </a:endParaRPr>
          </a:p>
          <a:p>
            <a:pPr marR="184785" algn="ctr">
              <a:lnSpc>
                <a:spcPct val="100000"/>
              </a:lnSpc>
            </a:pPr>
            <a:r>
              <a:rPr sz="2200" spc="70" dirty="0">
                <a:solidFill>
                  <a:srgbClr val="FFFFFF"/>
                </a:solidFill>
                <a:latin typeface="Arial"/>
                <a:cs typeface="Arial"/>
              </a:rPr>
              <a:t>Fundamentos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la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2200">
              <a:latin typeface="Arial"/>
              <a:cs typeface="Arial"/>
            </a:endParaRPr>
          </a:p>
          <a:p>
            <a:pPr marR="285750" algn="ctr">
              <a:lnSpc>
                <a:spcPct val="100000"/>
              </a:lnSpc>
              <a:spcBef>
                <a:spcPts val="1700"/>
              </a:spcBef>
            </a:pP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Sección</a:t>
            </a:r>
            <a:r>
              <a:rPr sz="27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Arial"/>
                <a:cs typeface="Arial"/>
              </a:rPr>
              <a:t>2-</a:t>
            </a:r>
            <a:endParaRPr sz="2700">
              <a:latin typeface="Arial"/>
              <a:cs typeface="Arial"/>
            </a:endParaRPr>
          </a:p>
          <a:p>
            <a:pPr marR="579755" algn="ctr">
              <a:lnSpc>
                <a:spcPct val="100000"/>
              </a:lnSpc>
              <a:spcBef>
                <a:spcPts val="1595"/>
              </a:spcBef>
            </a:pPr>
            <a:r>
              <a:rPr sz="2700" spc="-8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7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120" dirty="0">
                <a:solidFill>
                  <a:srgbClr val="FFFFFF"/>
                </a:solidFill>
                <a:latin typeface="Arial"/>
                <a:cs typeface="Arial"/>
              </a:rPr>
              <a:t>poder</a:t>
            </a:r>
            <a:r>
              <a:rPr sz="27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90" dirty="0">
                <a:solidFill>
                  <a:srgbClr val="FFFFFF"/>
                </a:solidFill>
                <a:latin typeface="Arial"/>
                <a:cs typeface="Arial"/>
              </a:rPr>
              <a:t>interconectado</a:t>
            </a:r>
            <a:endParaRPr sz="2700">
              <a:latin typeface="Arial"/>
              <a:cs typeface="Arial"/>
            </a:endParaRPr>
          </a:p>
          <a:p>
            <a:pPr marR="6985" algn="ctr">
              <a:lnSpc>
                <a:spcPct val="100000"/>
              </a:lnSpc>
              <a:spcBef>
                <a:spcPts val="790"/>
              </a:spcBef>
            </a:pPr>
            <a:r>
              <a:rPr sz="2500" spc="-10" dirty="0">
                <a:solidFill>
                  <a:srgbClr val="FFFFFF"/>
                </a:solidFill>
                <a:latin typeface="Arial"/>
                <a:cs typeface="Arial"/>
              </a:rPr>
              <a:t>Sistema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3358" y="4625975"/>
            <a:ext cx="5288280" cy="2127250"/>
          </a:xfrm>
          <a:prstGeom prst="rect">
            <a:avLst/>
          </a:prstGeom>
          <a:solidFill>
            <a:srgbClr val="00395D"/>
          </a:solidFill>
          <a:ln w="19050">
            <a:solidFill>
              <a:srgbClr val="00395D"/>
            </a:solidFill>
          </a:ln>
        </p:spPr>
        <p:txBody>
          <a:bodyPr vert="horz" wrap="square" lIns="0" tIns="243840" rIns="0" bIns="0" rtlCol="0">
            <a:spAutoFit/>
          </a:bodyPr>
          <a:lstStyle/>
          <a:p>
            <a:pPr marL="1648460">
              <a:lnSpc>
                <a:spcPct val="100000"/>
              </a:lnSpc>
              <a:spcBef>
                <a:spcPts val="1920"/>
              </a:spcBef>
            </a:pPr>
            <a:r>
              <a:rPr sz="2300" spc="80" dirty="0">
                <a:solidFill>
                  <a:srgbClr val="FFFFFF"/>
                </a:solidFill>
                <a:latin typeface="Arial"/>
                <a:cs typeface="Arial"/>
              </a:rPr>
              <a:t>curtis</a:t>
            </a:r>
            <a:r>
              <a:rPr sz="23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Arial"/>
                <a:cs typeface="Arial"/>
              </a:rPr>
              <a:t>holanda</a:t>
            </a:r>
            <a:endParaRPr sz="2300">
              <a:latin typeface="Arial"/>
              <a:cs typeface="Arial"/>
            </a:endParaRPr>
          </a:p>
          <a:p>
            <a:pPr marR="82550" algn="ctr">
              <a:lnSpc>
                <a:spcPct val="100000"/>
              </a:lnSpc>
              <a:spcBef>
                <a:spcPts val="1620"/>
              </a:spcBef>
            </a:pP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Especialista</a:t>
            </a:r>
            <a:r>
              <a:rPr sz="105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05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Confiabilidad</a:t>
            </a:r>
            <a:r>
              <a:rPr sz="105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05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Arial"/>
                <a:cs typeface="Arial"/>
              </a:rPr>
              <a:t>Personal</a:t>
            </a:r>
            <a:endParaRPr sz="1050">
              <a:latin typeface="Arial"/>
              <a:cs typeface="Arial"/>
            </a:endParaRPr>
          </a:p>
          <a:p>
            <a:pPr marL="1596390">
              <a:lnSpc>
                <a:spcPct val="100000"/>
              </a:lnSpc>
              <a:spcBef>
                <a:spcPts val="925"/>
              </a:spcBef>
            </a:pPr>
            <a:r>
              <a:rPr sz="2300" spc="114" dirty="0">
                <a:solidFill>
                  <a:srgbClr val="FFFFFF"/>
                </a:solidFill>
                <a:latin typeface="Arial"/>
                <a:cs typeface="Arial"/>
              </a:rPr>
              <a:t>grúa</a:t>
            </a:r>
            <a:r>
              <a:rPr sz="23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FFFFFF"/>
                </a:solidFill>
                <a:latin typeface="Arial"/>
                <a:cs typeface="Arial"/>
              </a:rPr>
              <a:t>donovan</a:t>
            </a:r>
            <a:endParaRPr sz="2300">
              <a:latin typeface="Arial"/>
              <a:cs typeface="Arial"/>
            </a:endParaRPr>
          </a:p>
          <a:p>
            <a:pPr marR="6350" algn="ctr">
              <a:lnSpc>
                <a:spcPct val="100000"/>
              </a:lnSpc>
              <a:spcBef>
                <a:spcPts val="1470"/>
              </a:spcBef>
            </a:pP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Ingeniero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equipo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1213103"/>
            <a:ext cx="10553700" cy="5463540"/>
            <a:chOff x="208788" y="1213103"/>
            <a:chExt cx="10553700" cy="5463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8907" y="1216151"/>
              <a:ext cx="9593580" cy="5312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33344" y="1213103"/>
              <a:ext cx="7531734" cy="5279390"/>
            </a:xfrm>
            <a:custGeom>
              <a:avLst/>
              <a:gdLst/>
              <a:ahLst/>
              <a:cxnLst/>
              <a:rect l="l" t="t" r="r" b="b"/>
              <a:pathLst>
                <a:path w="7531734" h="5279390">
                  <a:moveTo>
                    <a:pt x="932675" y="2215896"/>
                  </a:moveTo>
                  <a:lnTo>
                    <a:pt x="0" y="2215896"/>
                  </a:lnTo>
                  <a:lnTo>
                    <a:pt x="0" y="4575048"/>
                  </a:lnTo>
                  <a:lnTo>
                    <a:pt x="932675" y="4575048"/>
                  </a:lnTo>
                  <a:lnTo>
                    <a:pt x="932675" y="2215896"/>
                  </a:lnTo>
                  <a:close/>
                </a:path>
                <a:path w="7531734" h="5279390">
                  <a:moveTo>
                    <a:pt x="7531608" y="0"/>
                  </a:moveTo>
                  <a:lnTo>
                    <a:pt x="5777484" y="0"/>
                  </a:lnTo>
                  <a:lnTo>
                    <a:pt x="5777484" y="620268"/>
                  </a:lnTo>
                  <a:lnTo>
                    <a:pt x="4221480" y="620268"/>
                  </a:lnTo>
                  <a:lnTo>
                    <a:pt x="4221480" y="1604772"/>
                  </a:lnTo>
                  <a:lnTo>
                    <a:pt x="3419856" y="1604772"/>
                  </a:lnTo>
                  <a:lnTo>
                    <a:pt x="3419856" y="1306068"/>
                  </a:lnTo>
                  <a:lnTo>
                    <a:pt x="1865376" y="1306068"/>
                  </a:lnTo>
                  <a:lnTo>
                    <a:pt x="1865376" y="1604772"/>
                  </a:lnTo>
                  <a:lnTo>
                    <a:pt x="932688" y="1604772"/>
                  </a:lnTo>
                  <a:lnTo>
                    <a:pt x="932688" y="3963924"/>
                  </a:lnTo>
                  <a:lnTo>
                    <a:pt x="1865376" y="3963924"/>
                  </a:lnTo>
                  <a:lnTo>
                    <a:pt x="1865376" y="2385060"/>
                  </a:lnTo>
                  <a:lnTo>
                    <a:pt x="2110740" y="2385060"/>
                  </a:lnTo>
                  <a:lnTo>
                    <a:pt x="2110740" y="4745736"/>
                  </a:lnTo>
                  <a:lnTo>
                    <a:pt x="3043428" y="4745736"/>
                  </a:lnTo>
                  <a:lnTo>
                    <a:pt x="3043428" y="2385060"/>
                  </a:lnTo>
                  <a:lnTo>
                    <a:pt x="3294888" y="2385060"/>
                  </a:lnTo>
                  <a:lnTo>
                    <a:pt x="3294888" y="4027932"/>
                  </a:lnTo>
                  <a:lnTo>
                    <a:pt x="4221480" y="4027932"/>
                  </a:lnTo>
                  <a:lnTo>
                    <a:pt x="4221480" y="2743200"/>
                  </a:lnTo>
                  <a:lnTo>
                    <a:pt x="5777484" y="2743200"/>
                  </a:lnTo>
                  <a:lnTo>
                    <a:pt x="5777484" y="5279136"/>
                  </a:lnTo>
                  <a:lnTo>
                    <a:pt x="7531608" y="5279136"/>
                  </a:lnTo>
                  <a:lnTo>
                    <a:pt x="7531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20269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Arial"/>
                <a:cs typeface="Arial"/>
              </a:rPr>
              <a:t>La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spc="150" dirty="0">
                <a:latin typeface="Arial"/>
                <a:cs typeface="Arial"/>
              </a:rPr>
              <a:t>estructura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spc="114" dirty="0">
                <a:latin typeface="Arial"/>
                <a:cs typeface="Arial"/>
              </a:rPr>
              <a:t>del</a:t>
            </a:r>
            <a:r>
              <a:rPr sz="3800" spc="-85" dirty="0">
                <a:latin typeface="Arial"/>
                <a:cs typeface="Arial"/>
              </a:rPr>
              <a:t> </a:t>
            </a:r>
            <a:r>
              <a:rPr sz="3800" spc="90" dirty="0">
                <a:latin typeface="Arial"/>
                <a:cs typeface="Arial"/>
              </a:rPr>
              <a:t>sistema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spc="80" dirty="0">
                <a:latin typeface="Arial"/>
                <a:cs typeface="Arial"/>
              </a:rPr>
              <a:t>eléctrico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37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2374" y="2849702"/>
            <a:ext cx="6851639" cy="33666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644" rIns="0" bIns="0" rtlCol="0">
            <a:spAutoFit/>
          </a:bodyPr>
          <a:lstStyle/>
          <a:p>
            <a:pPr marL="2565400">
              <a:lnSpc>
                <a:spcPct val="100000"/>
              </a:lnSpc>
              <a:spcBef>
                <a:spcPts val="100"/>
              </a:spcBef>
            </a:pPr>
            <a:r>
              <a:rPr sz="3700" spc="-95" dirty="0">
                <a:latin typeface="Arial"/>
                <a:cs typeface="Arial"/>
              </a:rPr>
              <a:t>¿Qué</a:t>
            </a:r>
            <a:r>
              <a:rPr sz="3700" spc="-12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es</a:t>
            </a:r>
            <a:r>
              <a:rPr sz="3700" spc="-125" dirty="0">
                <a:latin typeface="Arial"/>
                <a:cs typeface="Arial"/>
              </a:rPr>
              <a:t> </a:t>
            </a:r>
            <a:r>
              <a:rPr sz="3700" spc="225" dirty="0">
                <a:latin typeface="Arial"/>
                <a:cs typeface="Arial"/>
              </a:rPr>
              <a:t>un</a:t>
            </a:r>
            <a:r>
              <a:rPr sz="3700" spc="-120" dirty="0">
                <a:latin typeface="Arial"/>
                <a:cs typeface="Arial"/>
              </a:rPr>
              <a:t> </a:t>
            </a:r>
            <a:r>
              <a:rPr sz="3700" spc="45" dirty="0">
                <a:latin typeface="Arial"/>
                <a:cs typeface="Arial"/>
              </a:rPr>
              <a:t>Generador?</a:t>
            </a:r>
            <a:endParaRPr sz="37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38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391920"/>
            <a:ext cx="1001014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45500"/>
              </a:lnSpc>
              <a:spcBef>
                <a:spcPts val="9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-65" dirty="0">
                <a:latin typeface="Arial"/>
                <a:cs typeface="Arial"/>
              </a:rPr>
              <a:t>El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65" dirty="0">
                <a:latin typeface="Arial"/>
                <a:cs typeface="Arial"/>
              </a:rPr>
              <a:t>diccionario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95" dirty="0">
                <a:latin typeface="Arial"/>
                <a:cs typeface="Arial"/>
              </a:rPr>
              <a:t>Merriam-</a:t>
            </a:r>
            <a:r>
              <a:rPr sz="2200" spc="55" dirty="0">
                <a:latin typeface="Arial"/>
                <a:cs typeface="Arial"/>
              </a:rPr>
              <a:t>Webster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75" dirty="0">
                <a:latin typeface="Arial"/>
                <a:cs typeface="Arial"/>
              </a:rPr>
              <a:t>define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130" dirty="0">
                <a:latin typeface="Arial"/>
                <a:cs typeface="Arial"/>
              </a:rPr>
              <a:t>un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85" dirty="0">
                <a:latin typeface="Arial"/>
                <a:cs typeface="Arial"/>
              </a:rPr>
              <a:t>generador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90" dirty="0">
                <a:latin typeface="Arial"/>
                <a:cs typeface="Arial"/>
              </a:rPr>
              <a:t>como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85" dirty="0">
                <a:latin typeface="Arial"/>
                <a:cs typeface="Arial"/>
              </a:rPr>
              <a:t>una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85" dirty="0">
                <a:latin typeface="Arial"/>
                <a:cs typeface="Arial"/>
              </a:rPr>
              <a:t>máquina </a:t>
            </a:r>
            <a:r>
              <a:rPr sz="2200" spc="90" dirty="0">
                <a:latin typeface="Arial"/>
                <a:cs typeface="Arial"/>
              </a:rPr>
              <a:t>mediante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cual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energía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mecánica</a:t>
            </a:r>
            <a:r>
              <a:rPr sz="2200" spc="4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65" dirty="0">
                <a:latin typeface="Arial"/>
                <a:cs typeface="Arial"/>
              </a:rPr>
              <a:t>convierte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en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energía</a:t>
            </a:r>
            <a:r>
              <a:rPr sz="2200" spc="3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eléctrica.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7873" y="2152290"/>
            <a:ext cx="8626611" cy="357988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1704339">
              <a:lnSpc>
                <a:spcPct val="100000"/>
              </a:lnSpc>
              <a:spcBef>
                <a:spcPts val="100"/>
              </a:spcBef>
            </a:pPr>
            <a:r>
              <a:rPr spc="70" dirty="0">
                <a:latin typeface="Arial"/>
                <a:cs typeface="Arial"/>
              </a:rPr>
              <a:t>Generación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de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55" dirty="0">
                <a:latin typeface="Arial"/>
                <a:cs typeface="Arial"/>
              </a:rPr>
              <a:t>Electricidad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Básica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39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7386" y="1450329"/>
            <a:ext cx="6933026" cy="468963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1853564">
              <a:lnSpc>
                <a:spcPct val="100000"/>
              </a:lnSpc>
              <a:spcBef>
                <a:spcPts val="100"/>
              </a:spcBef>
            </a:pPr>
            <a:r>
              <a:rPr sz="3500" spc="70" dirty="0">
                <a:latin typeface="Arial"/>
                <a:cs typeface="Arial"/>
              </a:rPr>
              <a:t>Generación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 spc="95" dirty="0">
                <a:latin typeface="Arial"/>
                <a:cs typeface="Arial"/>
              </a:rPr>
              <a:t>de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 spc="80" dirty="0">
                <a:latin typeface="Arial"/>
                <a:cs typeface="Arial"/>
              </a:rPr>
              <a:t>energía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 spc="80" dirty="0">
                <a:latin typeface="Arial"/>
                <a:cs typeface="Arial"/>
              </a:rPr>
              <a:t>trifásica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40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958557"/>
            <a:ext cx="10483850" cy="5899785"/>
            <a:chOff x="208788" y="958557"/>
            <a:chExt cx="10483850" cy="5899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958557"/>
              <a:ext cx="10143744" cy="58994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11" y="1153667"/>
              <a:ext cx="9573768" cy="538581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4479925">
              <a:lnSpc>
                <a:spcPct val="100000"/>
              </a:lnSpc>
              <a:spcBef>
                <a:spcPts val="100"/>
              </a:spcBef>
            </a:pPr>
            <a:r>
              <a:rPr sz="3500" spc="125" dirty="0">
                <a:latin typeface="Arial"/>
                <a:cs typeface="Arial"/>
              </a:rPr>
              <a:t>estator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41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0260" y="1290827"/>
            <a:ext cx="7527036" cy="50048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539615">
              <a:lnSpc>
                <a:spcPct val="100000"/>
              </a:lnSpc>
              <a:spcBef>
                <a:spcPts val="100"/>
              </a:spcBef>
            </a:pPr>
            <a:r>
              <a:rPr sz="3800" spc="100" dirty="0">
                <a:latin typeface="Arial"/>
                <a:cs typeface="Arial"/>
              </a:rPr>
              <a:t>Rotor</a:t>
            </a:r>
            <a:endParaRPr sz="3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42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21445" y="3292221"/>
            <a:ext cx="7003415" cy="3067685"/>
            <a:chOff x="2421445" y="3292221"/>
            <a:chExt cx="7003415" cy="3067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445" y="3430333"/>
              <a:ext cx="3442843" cy="29293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72327" y="6109716"/>
              <a:ext cx="3403600" cy="0"/>
            </a:xfrm>
            <a:custGeom>
              <a:avLst/>
              <a:gdLst/>
              <a:ahLst/>
              <a:cxnLst/>
              <a:rect l="l" t="t" r="r" b="b"/>
              <a:pathLst>
                <a:path w="3403600">
                  <a:moveTo>
                    <a:pt x="0" y="0"/>
                  </a:moveTo>
                  <a:lnTo>
                    <a:pt x="3403092" y="0"/>
                  </a:lnTo>
                </a:path>
              </a:pathLst>
            </a:custGeom>
            <a:ln w="5715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1483" y="4698492"/>
              <a:ext cx="839469" cy="1410335"/>
            </a:xfrm>
            <a:custGeom>
              <a:avLst/>
              <a:gdLst/>
              <a:ahLst/>
              <a:cxnLst/>
              <a:rect l="l" t="t" r="r" b="b"/>
              <a:pathLst>
                <a:path w="839470" h="1410335">
                  <a:moveTo>
                    <a:pt x="336676" y="415924"/>
                  </a:moveTo>
                  <a:lnTo>
                    <a:pt x="0" y="0"/>
                  </a:lnTo>
                </a:path>
                <a:path w="839470" h="1410335">
                  <a:moveTo>
                    <a:pt x="37337" y="453262"/>
                  </a:moveTo>
                  <a:lnTo>
                    <a:pt x="839469" y="1410169"/>
                  </a:lnTo>
                </a:path>
              </a:pathLst>
            </a:custGeom>
            <a:ln w="5715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85362" y="3659251"/>
              <a:ext cx="1647189" cy="2381885"/>
            </a:xfrm>
            <a:custGeom>
              <a:avLst/>
              <a:gdLst/>
              <a:ahLst/>
              <a:cxnLst/>
              <a:rect l="l" t="t" r="r" b="b"/>
              <a:pathLst>
                <a:path w="1647189" h="2381885">
                  <a:moveTo>
                    <a:pt x="934847" y="127888"/>
                  </a:moveTo>
                  <a:lnTo>
                    <a:pt x="973908" y="136639"/>
                  </a:lnTo>
                  <a:lnTo>
                    <a:pt x="1012176" y="148382"/>
                  </a:lnTo>
                  <a:lnTo>
                    <a:pt x="1049595" y="163026"/>
                  </a:lnTo>
                  <a:lnTo>
                    <a:pt x="1086113" y="180484"/>
                  </a:lnTo>
                  <a:lnTo>
                    <a:pt x="1121674" y="200664"/>
                  </a:lnTo>
                  <a:lnTo>
                    <a:pt x="1156226" y="223478"/>
                  </a:lnTo>
                  <a:lnTo>
                    <a:pt x="1189714" y="248835"/>
                  </a:lnTo>
                  <a:lnTo>
                    <a:pt x="1222084" y="276646"/>
                  </a:lnTo>
                  <a:lnTo>
                    <a:pt x="1253283" y="306822"/>
                  </a:lnTo>
                  <a:lnTo>
                    <a:pt x="1283255" y="339273"/>
                  </a:lnTo>
                  <a:lnTo>
                    <a:pt x="1311948" y="373909"/>
                  </a:lnTo>
                  <a:lnTo>
                    <a:pt x="1339307" y="410640"/>
                  </a:lnTo>
                  <a:lnTo>
                    <a:pt x="1365279" y="449378"/>
                  </a:lnTo>
                  <a:lnTo>
                    <a:pt x="1389809" y="490032"/>
                  </a:lnTo>
                  <a:lnTo>
                    <a:pt x="1412843" y="532512"/>
                  </a:lnTo>
                  <a:lnTo>
                    <a:pt x="1434328" y="576730"/>
                  </a:lnTo>
                  <a:lnTo>
                    <a:pt x="1454209" y="622595"/>
                  </a:lnTo>
                  <a:lnTo>
                    <a:pt x="1472433" y="670019"/>
                  </a:lnTo>
                  <a:lnTo>
                    <a:pt x="1488945" y="718910"/>
                  </a:lnTo>
                  <a:lnTo>
                    <a:pt x="1503692" y="769180"/>
                  </a:lnTo>
                  <a:lnTo>
                    <a:pt x="1516620" y="820739"/>
                  </a:lnTo>
                  <a:lnTo>
                    <a:pt x="1527674" y="873497"/>
                  </a:lnTo>
                  <a:lnTo>
                    <a:pt x="1536801" y="927366"/>
                  </a:lnTo>
                  <a:lnTo>
                    <a:pt x="1543946" y="982254"/>
                  </a:lnTo>
                  <a:lnTo>
                    <a:pt x="1549056" y="1038073"/>
                  </a:lnTo>
                  <a:lnTo>
                    <a:pt x="1552078" y="1094732"/>
                  </a:lnTo>
                  <a:lnTo>
                    <a:pt x="1552956" y="1152144"/>
                  </a:lnTo>
                  <a:lnTo>
                    <a:pt x="1551679" y="1208625"/>
                  </a:lnTo>
                  <a:lnTo>
                    <a:pt x="1548344" y="1264303"/>
                  </a:lnTo>
                  <a:lnTo>
                    <a:pt x="1543005" y="1319098"/>
                  </a:lnTo>
                  <a:lnTo>
                    <a:pt x="1535715" y="1372932"/>
                  </a:lnTo>
                  <a:lnTo>
                    <a:pt x="1526530" y="1425727"/>
                  </a:lnTo>
                  <a:lnTo>
                    <a:pt x="1515503" y="1477404"/>
                  </a:lnTo>
                  <a:lnTo>
                    <a:pt x="1502689" y="1527886"/>
                  </a:lnTo>
                  <a:lnTo>
                    <a:pt x="1488143" y="1577093"/>
                  </a:lnTo>
                  <a:lnTo>
                    <a:pt x="1471918" y="1624949"/>
                  </a:lnTo>
                  <a:lnTo>
                    <a:pt x="1454070" y="1671373"/>
                  </a:lnTo>
                  <a:lnTo>
                    <a:pt x="1434652" y="1716289"/>
                  </a:lnTo>
                  <a:lnTo>
                    <a:pt x="1413719" y="1759617"/>
                  </a:lnTo>
                  <a:lnTo>
                    <a:pt x="1391325" y="1801280"/>
                  </a:lnTo>
                  <a:lnTo>
                    <a:pt x="1367525" y="1841199"/>
                  </a:lnTo>
                  <a:lnTo>
                    <a:pt x="1342374" y="1879296"/>
                  </a:lnTo>
                  <a:lnTo>
                    <a:pt x="1315924" y="1915493"/>
                  </a:lnTo>
                  <a:lnTo>
                    <a:pt x="1288232" y="1949711"/>
                  </a:lnTo>
                  <a:lnTo>
                    <a:pt x="1259351" y="1981872"/>
                  </a:lnTo>
                  <a:lnTo>
                    <a:pt x="1229335" y="2011898"/>
                  </a:lnTo>
                  <a:lnTo>
                    <a:pt x="1198240" y="2039710"/>
                  </a:lnTo>
                  <a:lnTo>
                    <a:pt x="1166119" y="2065230"/>
                  </a:lnTo>
                  <a:lnTo>
                    <a:pt x="1133026" y="2088380"/>
                  </a:lnTo>
                  <a:lnTo>
                    <a:pt x="1099017" y="2109082"/>
                  </a:lnTo>
                  <a:lnTo>
                    <a:pt x="1064146" y="2127257"/>
                  </a:lnTo>
                  <a:lnTo>
                    <a:pt x="1028466" y="2142827"/>
                  </a:lnTo>
                  <a:lnTo>
                    <a:pt x="992033" y="2155714"/>
                  </a:lnTo>
                  <a:lnTo>
                    <a:pt x="954900" y="2165839"/>
                  </a:lnTo>
                  <a:lnTo>
                    <a:pt x="917123" y="2173125"/>
                  </a:lnTo>
                  <a:lnTo>
                    <a:pt x="878755" y="2177492"/>
                  </a:lnTo>
                  <a:lnTo>
                    <a:pt x="839851" y="2178862"/>
                  </a:lnTo>
                  <a:lnTo>
                    <a:pt x="800959" y="2177185"/>
                  </a:lnTo>
                  <a:lnTo>
                    <a:pt x="762627" y="2172516"/>
                  </a:lnTo>
                  <a:lnTo>
                    <a:pt x="724909" y="2164933"/>
                  </a:lnTo>
                  <a:lnTo>
                    <a:pt x="687858" y="2154515"/>
                  </a:lnTo>
                  <a:lnTo>
                    <a:pt x="651529" y="2141342"/>
                  </a:lnTo>
                  <a:lnTo>
                    <a:pt x="615975" y="2125491"/>
                  </a:lnTo>
                  <a:lnTo>
                    <a:pt x="581250" y="2107042"/>
                  </a:lnTo>
                  <a:lnTo>
                    <a:pt x="547407" y="2086072"/>
                  </a:lnTo>
                  <a:lnTo>
                    <a:pt x="514501" y="2062662"/>
                  </a:lnTo>
                  <a:lnTo>
                    <a:pt x="482585" y="2036889"/>
                  </a:lnTo>
                  <a:lnTo>
                    <a:pt x="451713" y="2008833"/>
                  </a:lnTo>
                  <a:lnTo>
                    <a:pt x="421939" y="1978572"/>
                  </a:lnTo>
                  <a:lnTo>
                    <a:pt x="393316" y="1946184"/>
                  </a:lnTo>
                  <a:lnTo>
                    <a:pt x="365899" y="1911749"/>
                  </a:lnTo>
                  <a:lnTo>
                    <a:pt x="339740" y="1875345"/>
                  </a:lnTo>
                  <a:lnTo>
                    <a:pt x="314895" y="1837051"/>
                  </a:lnTo>
                  <a:lnTo>
                    <a:pt x="291415" y="1796945"/>
                  </a:lnTo>
                  <a:lnTo>
                    <a:pt x="269356" y="1755107"/>
                  </a:lnTo>
                  <a:lnTo>
                    <a:pt x="248771" y="1711615"/>
                  </a:lnTo>
                  <a:lnTo>
                    <a:pt x="229714" y="1666548"/>
                  </a:lnTo>
                  <a:lnTo>
                    <a:pt x="212239" y="1619984"/>
                  </a:lnTo>
                  <a:lnTo>
                    <a:pt x="196399" y="1572003"/>
                  </a:lnTo>
                  <a:lnTo>
                    <a:pt x="182247" y="1522682"/>
                  </a:lnTo>
                  <a:lnTo>
                    <a:pt x="169839" y="1472101"/>
                  </a:lnTo>
                  <a:lnTo>
                    <a:pt x="159228" y="1420338"/>
                  </a:lnTo>
                  <a:lnTo>
                    <a:pt x="150466" y="1367473"/>
                  </a:lnTo>
                  <a:lnTo>
                    <a:pt x="143609" y="1313583"/>
                  </a:lnTo>
                  <a:lnTo>
                    <a:pt x="138710" y="1258748"/>
                  </a:lnTo>
                  <a:lnTo>
                    <a:pt x="135823" y="1203046"/>
                  </a:lnTo>
                  <a:lnTo>
                    <a:pt x="135000" y="1146556"/>
                  </a:lnTo>
                  <a:lnTo>
                    <a:pt x="136264" y="1090062"/>
                  </a:lnTo>
                  <a:lnTo>
                    <a:pt x="139588" y="1034373"/>
                  </a:lnTo>
                  <a:lnTo>
                    <a:pt x="144917" y="979569"/>
                  </a:lnTo>
                  <a:lnTo>
                    <a:pt x="152197" y="925726"/>
                  </a:lnTo>
                  <a:lnTo>
                    <a:pt x="161373" y="872923"/>
                  </a:lnTo>
                  <a:lnTo>
                    <a:pt x="172391" y="821239"/>
                  </a:lnTo>
                  <a:lnTo>
                    <a:pt x="185197" y="770752"/>
                  </a:lnTo>
                  <a:lnTo>
                    <a:pt x="199737" y="721540"/>
                  </a:lnTo>
                  <a:lnTo>
                    <a:pt x="215955" y="673680"/>
                  </a:lnTo>
                  <a:lnTo>
                    <a:pt x="233797" y="627253"/>
                  </a:lnTo>
                  <a:lnTo>
                    <a:pt x="253210" y="582334"/>
                  </a:lnTo>
                  <a:lnTo>
                    <a:pt x="274138" y="539004"/>
                  </a:lnTo>
                  <a:lnTo>
                    <a:pt x="296527" y="497339"/>
                  </a:lnTo>
                  <a:lnTo>
                    <a:pt x="320323" y="457419"/>
                  </a:lnTo>
                  <a:lnTo>
                    <a:pt x="345471" y="419322"/>
                  </a:lnTo>
                  <a:lnTo>
                    <a:pt x="371918" y="383125"/>
                  </a:lnTo>
                  <a:lnTo>
                    <a:pt x="399607" y="348907"/>
                  </a:lnTo>
                  <a:lnTo>
                    <a:pt x="428486" y="316747"/>
                  </a:lnTo>
                  <a:lnTo>
                    <a:pt x="458500" y="286722"/>
                  </a:lnTo>
                  <a:lnTo>
                    <a:pt x="489594" y="258910"/>
                  </a:lnTo>
                  <a:lnTo>
                    <a:pt x="521714" y="233391"/>
                  </a:lnTo>
                  <a:lnTo>
                    <a:pt x="554805" y="210241"/>
                  </a:lnTo>
                  <a:lnTo>
                    <a:pt x="588813" y="189540"/>
                  </a:lnTo>
                  <a:lnTo>
                    <a:pt x="623684" y="171366"/>
                  </a:lnTo>
                  <a:lnTo>
                    <a:pt x="659364" y="155797"/>
                  </a:lnTo>
                  <a:lnTo>
                    <a:pt x="695797" y="142910"/>
                  </a:lnTo>
                  <a:lnTo>
                    <a:pt x="732929" y="132785"/>
                  </a:lnTo>
                  <a:lnTo>
                    <a:pt x="770706" y="125500"/>
                  </a:lnTo>
                  <a:lnTo>
                    <a:pt x="809074" y="121132"/>
                  </a:lnTo>
                  <a:lnTo>
                    <a:pt x="847978" y="119761"/>
                  </a:lnTo>
                </a:path>
                <a:path w="1647189" h="2381885">
                  <a:moveTo>
                    <a:pt x="936498" y="10922"/>
                  </a:moveTo>
                  <a:lnTo>
                    <a:pt x="974486" y="19705"/>
                  </a:lnTo>
                  <a:lnTo>
                    <a:pt x="1011823" y="30918"/>
                  </a:lnTo>
                  <a:lnTo>
                    <a:pt x="1048470" y="44500"/>
                  </a:lnTo>
                  <a:lnTo>
                    <a:pt x="1084392" y="60388"/>
                  </a:lnTo>
                  <a:lnTo>
                    <a:pt x="1119552" y="78523"/>
                  </a:lnTo>
                  <a:lnTo>
                    <a:pt x="1153914" y="98843"/>
                  </a:lnTo>
                  <a:lnTo>
                    <a:pt x="1187439" y="121286"/>
                  </a:lnTo>
                  <a:lnTo>
                    <a:pt x="1220092" y="145792"/>
                  </a:lnTo>
                  <a:lnTo>
                    <a:pt x="1251837" y="172299"/>
                  </a:lnTo>
                  <a:lnTo>
                    <a:pt x="1282635" y="200746"/>
                  </a:lnTo>
                  <a:lnTo>
                    <a:pt x="1312452" y="231072"/>
                  </a:lnTo>
                  <a:lnTo>
                    <a:pt x="1341249" y="263216"/>
                  </a:lnTo>
                  <a:lnTo>
                    <a:pt x="1368990" y="297117"/>
                  </a:lnTo>
                  <a:lnTo>
                    <a:pt x="1395640" y="332714"/>
                  </a:lnTo>
                  <a:lnTo>
                    <a:pt x="1421159" y="369945"/>
                  </a:lnTo>
                  <a:lnTo>
                    <a:pt x="1445514" y="408749"/>
                  </a:lnTo>
                  <a:lnTo>
                    <a:pt x="1468665" y="449065"/>
                  </a:lnTo>
                  <a:lnTo>
                    <a:pt x="1490577" y="490832"/>
                  </a:lnTo>
                  <a:lnTo>
                    <a:pt x="1511214" y="533989"/>
                  </a:lnTo>
                  <a:lnTo>
                    <a:pt x="1530538" y="578475"/>
                  </a:lnTo>
                  <a:lnTo>
                    <a:pt x="1548512" y="624228"/>
                  </a:lnTo>
                  <a:lnTo>
                    <a:pt x="1565100" y="671187"/>
                  </a:lnTo>
                  <a:lnTo>
                    <a:pt x="1580266" y="719292"/>
                  </a:lnTo>
                  <a:lnTo>
                    <a:pt x="1593973" y="768480"/>
                  </a:lnTo>
                  <a:lnTo>
                    <a:pt x="1606183" y="818692"/>
                  </a:lnTo>
                  <a:lnTo>
                    <a:pt x="1616860" y="869865"/>
                  </a:lnTo>
                  <a:lnTo>
                    <a:pt x="1625968" y="921938"/>
                  </a:lnTo>
                  <a:lnTo>
                    <a:pt x="1633470" y="974851"/>
                  </a:lnTo>
                  <a:lnTo>
                    <a:pt x="1639329" y="1028542"/>
                  </a:lnTo>
                  <a:lnTo>
                    <a:pt x="1643508" y="1082950"/>
                  </a:lnTo>
                  <a:lnTo>
                    <a:pt x="1645971" y="1138014"/>
                  </a:lnTo>
                  <a:lnTo>
                    <a:pt x="1646682" y="1193673"/>
                  </a:lnTo>
                  <a:lnTo>
                    <a:pt x="1645591" y="1249732"/>
                  </a:lnTo>
                  <a:lnTo>
                    <a:pt x="1642736" y="1305118"/>
                  </a:lnTo>
                  <a:lnTo>
                    <a:pt x="1638158" y="1359773"/>
                  </a:lnTo>
                  <a:lnTo>
                    <a:pt x="1631895" y="1413642"/>
                  </a:lnTo>
                  <a:lnTo>
                    <a:pt x="1623988" y="1466665"/>
                  </a:lnTo>
                  <a:lnTo>
                    <a:pt x="1614477" y="1518787"/>
                  </a:lnTo>
                  <a:lnTo>
                    <a:pt x="1603401" y="1569950"/>
                  </a:lnTo>
                  <a:lnTo>
                    <a:pt x="1590800" y="1620098"/>
                  </a:lnTo>
                  <a:lnTo>
                    <a:pt x="1576713" y="1669173"/>
                  </a:lnTo>
                  <a:lnTo>
                    <a:pt x="1561181" y="1717118"/>
                  </a:lnTo>
                  <a:lnTo>
                    <a:pt x="1544242" y="1763877"/>
                  </a:lnTo>
                  <a:lnTo>
                    <a:pt x="1525938" y="1809392"/>
                  </a:lnTo>
                  <a:lnTo>
                    <a:pt x="1506307" y="1853606"/>
                  </a:lnTo>
                  <a:lnTo>
                    <a:pt x="1485389" y="1896462"/>
                  </a:lnTo>
                  <a:lnTo>
                    <a:pt x="1463225" y="1937903"/>
                  </a:lnTo>
                  <a:lnTo>
                    <a:pt x="1439853" y="1977872"/>
                  </a:lnTo>
                  <a:lnTo>
                    <a:pt x="1415314" y="2016312"/>
                  </a:lnTo>
                  <a:lnTo>
                    <a:pt x="1389647" y="2053166"/>
                  </a:lnTo>
                  <a:lnTo>
                    <a:pt x="1362892" y="2088378"/>
                  </a:lnTo>
                  <a:lnTo>
                    <a:pt x="1335089" y="2121889"/>
                  </a:lnTo>
                  <a:lnTo>
                    <a:pt x="1306278" y="2153643"/>
                  </a:lnTo>
                  <a:lnTo>
                    <a:pt x="1276497" y="2183582"/>
                  </a:lnTo>
                  <a:lnTo>
                    <a:pt x="1245788" y="2211651"/>
                  </a:lnTo>
                  <a:lnTo>
                    <a:pt x="1214189" y="2237791"/>
                  </a:lnTo>
                  <a:lnTo>
                    <a:pt x="1181741" y="2261946"/>
                  </a:lnTo>
                  <a:lnTo>
                    <a:pt x="1148483" y="2284059"/>
                  </a:lnTo>
                  <a:lnTo>
                    <a:pt x="1114455" y="2304072"/>
                  </a:lnTo>
                  <a:lnTo>
                    <a:pt x="1079697" y="2321929"/>
                  </a:lnTo>
                  <a:lnTo>
                    <a:pt x="1044248" y="2337573"/>
                  </a:lnTo>
                  <a:lnTo>
                    <a:pt x="1008148" y="2350946"/>
                  </a:lnTo>
                  <a:lnTo>
                    <a:pt x="971437" y="2361991"/>
                  </a:lnTo>
                  <a:lnTo>
                    <a:pt x="934154" y="2370652"/>
                  </a:lnTo>
                  <a:lnTo>
                    <a:pt x="896340" y="2376872"/>
                  </a:lnTo>
                  <a:lnTo>
                    <a:pt x="858035" y="2380592"/>
                  </a:lnTo>
                  <a:lnTo>
                    <a:pt x="819276" y="2381758"/>
                  </a:lnTo>
                  <a:lnTo>
                    <a:pt x="780527" y="2380329"/>
                  </a:lnTo>
                  <a:lnTo>
                    <a:pt x="742248" y="2376349"/>
                  </a:lnTo>
                  <a:lnTo>
                    <a:pt x="704478" y="2369873"/>
                  </a:lnTo>
                  <a:lnTo>
                    <a:pt x="667256" y="2360959"/>
                  </a:lnTo>
                  <a:lnTo>
                    <a:pt x="630622" y="2349664"/>
                  </a:lnTo>
                  <a:lnTo>
                    <a:pt x="594615" y="2336047"/>
                  </a:lnTo>
                  <a:lnTo>
                    <a:pt x="559275" y="2320163"/>
                  </a:lnTo>
                  <a:lnTo>
                    <a:pt x="524640" y="2302070"/>
                  </a:lnTo>
                  <a:lnTo>
                    <a:pt x="490751" y="2281827"/>
                  </a:lnTo>
                  <a:lnTo>
                    <a:pt x="457646" y="2259489"/>
                  </a:lnTo>
                  <a:lnTo>
                    <a:pt x="425364" y="2235114"/>
                  </a:lnTo>
                  <a:lnTo>
                    <a:pt x="393946" y="2208760"/>
                  </a:lnTo>
                  <a:lnTo>
                    <a:pt x="363430" y="2180484"/>
                  </a:lnTo>
                  <a:lnTo>
                    <a:pt x="333856" y="2150342"/>
                  </a:lnTo>
                  <a:lnTo>
                    <a:pt x="305263" y="2118394"/>
                  </a:lnTo>
                  <a:lnTo>
                    <a:pt x="277690" y="2084695"/>
                  </a:lnTo>
                  <a:lnTo>
                    <a:pt x="251178" y="2049303"/>
                  </a:lnTo>
                  <a:lnTo>
                    <a:pt x="225764" y="2012275"/>
                  </a:lnTo>
                  <a:lnTo>
                    <a:pt x="201488" y="1973669"/>
                  </a:lnTo>
                  <a:lnTo>
                    <a:pt x="178391" y="1933542"/>
                  </a:lnTo>
                  <a:lnTo>
                    <a:pt x="156510" y="1891952"/>
                  </a:lnTo>
                  <a:lnTo>
                    <a:pt x="135886" y="1848955"/>
                  </a:lnTo>
                  <a:lnTo>
                    <a:pt x="116558" y="1804609"/>
                  </a:lnTo>
                  <a:lnTo>
                    <a:pt x="98564" y="1758971"/>
                  </a:lnTo>
                  <a:lnTo>
                    <a:pt x="81945" y="1712098"/>
                  </a:lnTo>
                  <a:lnTo>
                    <a:pt x="66740" y="1664049"/>
                  </a:lnTo>
                  <a:lnTo>
                    <a:pt x="52988" y="1614879"/>
                  </a:lnTo>
                  <a:lnTo>
                    <a:pt x="40728" y="1564647"/>
                  </a:lnTo>
                  <a:lnTo>
                    <a:pt x="30000" y="1513410"/>
                  </a:lnTo>
                  <a:lnTo>
                    <a:pt x="20843" y="1461225"/>
                  </a:lnTo>
                  <a:lnTo>
                    <a:pt x="13296" y="1408149"/>
                  </a:lnTo>
                  <a:lnTo>
                    <a:pt x="7399" y="1354239"/>
                  </a:lnTo>
                  <a:lnTo>
                    <a:pt x="3191" y="1299554"/>
                  </a:lnTo>
                  <a:lnTo>
                    <a:pt x="711" y="1244150"/>
                  </a:lnTo>
                  <a:lnTo>
                    <a:pt x="0" y="1188085"/>
                  </a:lnTo>
                  <a:lnTo>
                    <a:pt x="1090" y="1132025"/>
                  </a:lnTo>
                  <a:lnTo>
                    <a:pt x="3944" y="1076639"/>
                  </a:lnTo>
                  <a:lnTo>
                    <a:pt x="8521" y="1021984"/>
                  </a:lnTo>
                  <a:lnTo>
                    <a:pt x="14781" y="968116"/>
                  </a:lnTo>
                  <a:lnTo>
                    <a:pt x="22686" y="915093"/>
                  </a:lnTo>
                  <a:lnTo>
                    <a:pt x="32195" y="862971"/>
                  </a:lnTo>
                  <a:lnTo>
                    <a:pt x="43268" y="811808"/>
                  </a:lnTo>
                  <a:lnTo>
                    <a:pt x="55866" y="761660"/>
                  </a:lnTo>
                  <a:lnTo>
                    <a:pt x="69949" y="712586"/>
                  </a:lnTo>
                  <a:lnTo>
                    <a:pt x="85478" y="664641"/>
                  </a:lnTo>
                  <a:lnTo>
                    <a:pt x="102413" y="617883"/>
                  </a:lnTo>
                  <a:lnTo>
                    <a:pt x="120714" y="572368"/>
                  </a:lnTo>
                  <a:lnTo>
                    <a:pt x="140341" y="528155"/>
                  </a:lnTo>
                  <a:lnTo>
                    <a:pt x="161255" y="485299"/>
                  </a:lnTo>
                  <a:lnTo>
                    <a:pt x="183416" y="443858"/>
                  </a:lnTo>
                  <a:lnTo>
                    <a:pt x="206784" y="403889"/>
                  </a:lnTo>
                  <a:lnTo>
                    <a:pt x="231321" y="365449"/>
                  </a:lnTo>
                  <a:lnTo>
                    <a:pt x="256985" y="328595"/>
                  </a:lnTo>
                  <a:lnTo>
                    <a:pt x="283737" y="293385"/>
                  </a:lnTo>
                  <a:lnTo>
                    <a:pt x="311538" y="259874"/>
                  </a:lnTo>
                  <a:lnTo>
                    <a:pt x="340348" y="228120"/>
                  </a:lnTo>
                  <a:lnTo>
                    <a:pt x="370128" y="198180"/>
                  </a:lnTo>
                  <a:lnTo>
                    <a:pt x="400837" y="170112"/>
                  </a:lnTo>
                  <a:lnTo>
                    <a:pt x="432435" y="143972"/>
                  </a:lnTo>
                  <a:lnTo>
                    <a:pt x="464884" y="119816"/>
                  </a:lnTo>
                  <a:lnTo>
                    <a:pt x="498144" y="97704"/>
                  </a:lnTo>
                  <a:lnTo>
                    <a:pt x="532174" y="77690"/>
                  </a:lnTo>
                  <a:lnTo>
                    <a:pt x="566936" y="59833"/>
                  </a:lnTo>
                  <a:lnTo>
                    <a:pt x="602389" y="44189"/>
                  </a:lnTo>
                  <a:lnTo>
                    <a:pt x="638493" y="30815"/>
                  </a:lnTo>
                  <a:lnTo>
                    <a:pt x="675210" y="19769"/>
                  </a:lnTo>
                  <a:lnTo>
                    <a:pt x="712499" y="11108"/>
                  </a:lnTo>
                  <a:lnTo>
                    <a:pt x="750321" y="4887"/>
                  </a:lnTo>
                  <a:lnTo>
                    <a:pt x="788636" y="1166"/>
                  </a:lnTo>
                  <a:lnTo>
                    <a:pt x="827404" y="0"/>
                  </a:lnTo>
                </a:path>
                <a:path w="1647189" h="2381885">
                  <a:moveTo>
                    <a:pt x="903604" y="221996"/>
                  </a:moveTo>
                  <a:lnTo>
                    <a:pt x="973605" y="243721"/>
                  </a:lnTo>
                  <a:lnTo>
                    <a:pt x="1040083" y="278751"/>
                  </a:lnTo>
                  <a:lnTo>
                    <a:pt x="1071847" y="300964"/>
                  </a:lnTo>
                  <a:lnTo>
                    <a:pt x="1102544" y="326153"/>
                  </a:lnTo>
                  <a:lnTo>
                    <a:pt x="1132113" y="354203"/>
                  </a:lnTo>
                  <a:lnTo>
                    <a:pt x="1160493" y="384998"/>
                  </a:lnTo>
                  <a:lnTo>
                    <a:pt x="1187620" y="418420"/>
                  </a:lnTo>
                  <a:lnTo>
                    <a:pt x="1213433" y="454353"/>
                  </a:lnTo>
                  <a:lnTo>
                    <a:pt x="1237871" y="492681"/>
                  </a:lnTo>
                  <a:lnTo>
                    <a:pt x="1260871" y="533288"/>
                  </a:lnTo>
                  <a:lnTo>
                    <a:pt x="1282372" y="576058"/>
                  </a:lnTo>
                  <a:lnTo>
                    <a:pt x="1302311" y="620873"/>
                  </a:lnTo>
                  <a:lnTo>
                    <a:pt x="1320627" y="667618"/>
                  </a:lnTo>
                  <a:lnTo>
                    <a:pt x="1337258" y="716176"/>
                  </a:lnTo>
                  <a:lnTo>
                    <a:pt x="1352141" y="766431"/>
                  </a:lnTo>
                  <a:lnTo>
                    <a:pt x="1365216" y="818266"/>
                  </a:lnTo>
                  <a:lnTo>
                    <a:pt x="1376419" y="871566"/>
                  </a:lnTo>
                  <a:lnTo>
                    <a:pt x="1385690" y="926213"/>
                  </a:lnTo>
                  <a:lnTo>
                    <a:pt x="1392966" y="982092"/>
                  </a:lnTo>
                  <a:lnTo>
                    <a:pt x="1398185" y="1039086"/>
                  </a:lnTo>
                  <a:lnTo>
                    <a:pt x="1401286" y="1097079"/>
                  </a:lnTo>
                  <a:lnTo>
                    <a:pt x="1402207" y="1155954"/>
                  </a:lnTo>
                  <a:lnTo>
                    <a:pt x="1400892" y="1215370"/>
                  </a:lnTo>
                  <a:lnTo>
                    <a:pt x="1397375" y="1273797"/>
                  </a:lnTo>
                  <a:lnTo>
                    <a:pt x="1391722" y="1331123"/>
                  </a:lnTo>
                  <a:lnTo>
                    <a:pt x="1384002" y="1387239"/>
                  </a:lnTo>
                  <a:lnTo>
                    <a:pt x="1374281" y="1442035"/>
                  </a:lnTo>
                  <a:lnTo>
                    <a:pt x="1362627" y="1495402"/>
                  </a:lnTo>
                  <a:lnTo>
                    <a:pt x="1349107" y="1547229"/>
                  </a:lnTo>
                  <a:lnTo>
                    <a:pt x="1333788" y="1597407"/>
                  </a:lnTo>
                  <a:lnTo>
                    <a:pt x="1316739" y="1645827"/>
                  </a:lnTo>
                  <a:lnTo>
                    <a:pt x="1298027" y="1692378"/>
                  </a:lnTo>
                  <a:lnTo>
                    <a:pt x="1277718" y="1736951"/>
                  </a:lnTo>
                  <a:lnTo>
                    <a:pt x="1255881" y="1779435"/>
                  </a:lnTo>
                  <a:lnTo>
                    <a:pt x="1232582" y="1819722"/>
                  </a:lnTo>
                  <a:lnTo>
                    <a:pt x="1207890" y="1857702"/>
                  </a:lnTo>
                  <a:lnTo>
                    <a:pt x="1181871" y="1893264"/>
                  </a:lnTo>
                  <a:lnTo>
                    <a:pt x="1154593" y="1926299"/>
                  </a:lnTo>
                  <a:lnTo>
                    <a:pt x="1126124" y="1956697"/>
                  </a:lnTo>
                  <a:lnTo>
                    <a:pt x="1096531" y="1984349"/>
                  </a:lnTo>
                  <a:lnTo>
                    <a:pt x="1065881" y="2009144"/>
                  </a:lnTo>
                  <a:lnTo>
                    <a:pt x="1034241" y="2030974"/>
                  </a:lnTo>
                  <a:lnTo>
                    <a:pt x="968264" y="2065296"/>
                  </a:lnTo>
                  <a:lnTo>
                    <a:pt x="899139" y="2086436"/>
                  </a:lnTo>
                  <a:lnTo>
                    <a:pt x="827404" y="2093518"/>
                  </a:lnTo>
                  <a:lnTo>
                    <a:pt x="791244" y="2091551"/>
                  </a:lnTo>
                  <a:lnTo>
                    <a:pt x="720821" y="2076864"/>
                  </a:lnTo>
                  <a:lnTo>
                    <a:pt x="653375" y="2048576"/>
                  </a:lnTo>
                  <a:lnTo>
                    <a:pt x="589437" y="2007569"/>
                  </a:lnTo>
                  <a:lnTo>
                    <a:pt x="558949" y="1982571"/>
                  </a:lnTo>
                  <a:lnTo>
                    <a:pt x="529538" y="1954724"/>
                  </a:lnTo>
                  <a:lnTo>
                    <a:pt x="501270" y="1924139"/>
                  </a:lnTo>
                  <a:lnTo>
                    <a:pt x="474211" y="1890924"/>
                  </a:lnTo>
                  <a:lnTo>
                    <a:pt x="448429" y="1855192"/>
                  </a:lnTo>
                  <a:lnTo>
                    <a:pt x="423989" y="1817052"/>
                  </a:lnTo>
                  <a:lnTo>
                    <a:pt x="400958" y="1776614"/>
                  </a:lnTo>
                  <a:lnTo>
                    <a:pt x="379403" y="1733989"/>
                  </a:lnTo>
                  <a:lnTo>
                    <a:pt x="359389" y="1689286"/>
                  </a:lnTo>
                  <a:lnTo>
                    <a:pt x="340984" y="1642616"/>
                  </a:lnTo>
                  <a:lnTo>
                    <a:pt x="324255" y="1594090"/>
                  </a:lnTo>
                  <a:lnTo>
                    <a:pt x="309266" y="1543817"/>
                  </a:lnTo>
                  <a:lnTo>
                    <a:pt x="296086" y="1491909"/>
                  </a:lnTo>
                  <a:lnTo>
                    <a:pt x="284780" y="1438474"/>
                  </a:lnTo>
                  <a:lnTo>
                    <a:pt x="275416" y="1383623"/>
                  </a:lnTo>
                  <a:lnTo>
                    <a:pt x="268059" y="1327468"/>
                  </a:lnTo>
                  <a:lnTo>
                    <a:pt x="262776" y="1270117"/>
                  </a:lnTo>
                  <a:lnTo>
                    <a:pt x="259634" y="1211681"/>
                  </a:lnTo>
                  <a:lnTo>
                    <a:pt x="258699" y="1152271"/>
                  </a:lnTo>
                  <a:lnTo>
                    <a:pt x="260026" y="1092854"/>
                  </a:lnTo>
                  <a:lnTo>
                    <a:pt x="263555" y="1034428"/>
                  </a:lnTo>
                  <a:lnTo>
                    <a:pt x="269217" y="977104"/>
                  </a:lnTo>
                  <a:lnTo>
                    <a:pt x="276945" y="920989"/>
                  </a:lnTo>
                  <a:lnTo>
                    <a:pt x="286672" y="866195"/>
                  </a:lnTo>
                  <a:lnTo>
                    <a:pt x="298330" y="812831"/>
                  </a:lnTo>
                  <a:lnTo>
                    <a:pt x="311853" y="761006"/>
                  </a:lnTo>
                  <a:lnTo>
                    <a:pt x="327173" y="710829"/>
                  </a:lnTo>
                  <a:lnTo>
                    <a:pt x="344222" y="662412"/>
                  </a:lnTo>
                  <a:lnTo>
                    <a:pt x="362934" y="615863"/>
                  </a:lnTo>
                  <a:lnTo>
                    <a:pt x="383241" y="571291"/>
                  </a:lnTo>
                  <a:lnTo>
                    <a:pt x="405075" y="528807"/>
                  </a:lnTo>
                  <a:lnTo>
                    <a:pt x="428370" y="488521"/>
                  </a:lnTo>
                  <a:lnTo>
                    <a:pt x="453059" y="450541"/>
                  </a:lnTo>
                  <a:lnTo>
                    <a:pt x="479073" y="414978"/>
                  </a:lnTo>
                  <a:lnTo>
                    <a:pt x="506346" y="381941"/>
                  </a:lnTo>
                  <a:lnTo>
                    <a:pt x="534811" y="351540"/>
                  </a:lnTo>
                  <a:lnTo>
                    <a:pt x="564399" y="323884"/>
                  </a:lnTo>
                  <a:lnTo>
                    <a:pt x="595045" y="299083"/>
                  </a:lnTo>
                  <a:lnTo>
                    <a:pt x="626679" y="277247"/>
                  </a:lnTo>
                  <a:lnTo>
                    <a:pt x="692649" y="242907"/>
                  </a:lnTo>
                  <a:lnTo>
                    <a:pt x="761768" y="221743"/>
                  </a:lnTo>
                  <a:lnTo>
                    <a:pt x="797342" y="216375"/>
                  </a:lnTo>
                  <a:lnTo>
                    <a:pt x="833501" y="214630"/>
                  </a:lnTo>
                </a:path>
              </a:pathLst>
            </a:custGeom>
            <a:ln w="28575">
              <a:solidFill>
                <a:srgbClr val="3366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6904" y="5492496"/>
              <a:ext cx="662940" cy="50749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756904" y="5492496"/>
              <a:ext cx="662940" cy="508000"/>
            </a:xfrm>
            <a:custGeom>
              <a:avLst/>
              <a:gdLst/>
              <a:ahLst/>
              <a:cxnLst/>
              <a:rect l="l" t="t" r="r" b="b"/>
              <a:pathLst>
                <a:path w="662940" h="508000">
                  <a:moveTo>
                    <a:pt x="662940" y="63499"/>
                  </a:moveTo>
                  <a:lnTo>
                    <a:pt x="629238" y="91359"/>
                  </a:lnTo>
                  <a:lnTo>
                    <a:pt x="590101" y="103126"/>
                  </a:lnTo>
                  <a:lnTo>
                    <a:pt x="538762" y="112943"/>
                  </a:lnTo>
                  <a:lnTo>
                    <a:pt x="477216" y="120427"/>
                  </a:lnTo>
                  <a:lnTo>
                    <a:pt x="407454" y="125198"/>
                  </a:lnTo>
                  <a:lnTo>
                    <a:pt x="331470" y="126872"/>
                  </a:lnTo>
                  <a:lnTo>
                    <a:pt x="255485" y="125198"/>
                  </a:lnTo>
                  <a:lnTo>
                    <a:pt x="185723" y="120427"/>
                  </a:lnTo>
                  <a:lnTo>
                    <a:pt x="124177" y="112943"/>
                  </a:lnTo>
                  <a:lnTo>
                    <a:pt x="72838" y="103126"/>
                  </a:lnTo>
                  <a:lnTo>
                    <a:pt x="33701" y="91359"/>
                  </a:lnTo>
                  <a:lnTo>
                    <a:pt x="0" y="63499"/>
                  </a:lnTo>
                  <a:lnTo>
                    <a:pt x="8757" y="48945"/>
                  </a:lnTo>
                  <a:lnTo>
                    <a:pt x="72838" y="23791"/>
                  </a:lnTo>
                  <a:lnTo>
                    <a:pt x="124177" y="13955"/>
                  </a:lnTo>
                  <a:lnTo>
                    <a:pt x="185723" y="6457"/>
                  </a:lnTo>
                  <a:lnTo>
                    <a:pt x="255485" y="1678"/>
                  </a:lnTo>
                  <a:lnTo>
                    <a:pt x="331470" y="0"/>
                  </a:lnTo>
                  <a:lnTo>
                    <a:pt x="407454" y="1678"/>
                  </a:lnTo>
                  <a:lnTo>
                    <a:pt x="477216" y="6457"/>
                  </a:lnTo>
                  <a:lnTo>
                    <a:pt x="538762" y="13955"/>
                  </a:lnTo>
                  <a:lnTo>
                    <a:pt x="590101" y="23791"/>
                  </a:lnTo>
                  <a:lnTo>
                    <a:pt x="629238" y="35582"/>
                  </a:lnTo>
                  <a:lnTo>
                    <a:pt x="662940" y="63499"/>
                  </a:lnTo>
                  <a:lnTo>
                    <a:pt x="662940" y="444055"/>
                  </a:lnTo>
                  <a:lnTo>
                    <a:pt x="629238" y="471955"/>
                  </a:lnTo>
                  <a:lnTo>
                    <a:pt x="590101" y="483733"/>
                  </a:lnTo>
                  <a:lnTo>
                    <a:pt x="538762" y="493557"/>
                  </a:lnTo>
                  <a:lnTo>
                    <a:pt x="477216" y="501044"/>
                  </a:lnTo>
                  <a:lnTo>
                    <a:pt x="407454" y="505816"/>
                  </a:lnTo>
                  <a:lnTo>
                    <a:pt x="331470" y="507491"/>
                  </a:lnTo>
                  <a:lnTo>
                    <a:pt x="255485" y="505816"/>
                  </a:lnTo>
                  <a:lnTo>
                    <a:pt x="185723" y="501044"/>
                  </a:lnTo>
                  <a:lnTo>
                    <a:pt x="124177" y="493557"/>
                  </a:lnTo>
                  <a:lnTo>
                    <a:pt x="72838" y="483733"/>
                  </a:lnTo>
                  <a:lnTo>
                    <a:pt x="33701" y="471955"/>
                  </a:lnTo>
                  <a:lnTo>
                    <a:pt x="0" y="444055"/>
                  </a:lnTo>
                  <a:lnTo>
                    <a:pt x="0" y="6349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6904" y="5113020"/>
              <a:ext cx="662940" cy="5074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56904" y="5113020"/>
              <a:ext cx="662940" cy="508000"/>
            </a:xfrm>
            <a:custGeom>
              <a:avLst/>
              <a:gdLst/>
              <a:ahLst/>
              <a:cxnLst/>
              <a:rect l="l" t="t" r="r" b="b"/>
              <a:pathLst>
                <a:path w="662940" h="508000">
                  <a:moveTo>
                    <a:pt x="662940" y="63372"/>
                  </a:moveTo>
                  <a:lnTo>
                    <a:pt x="629238" y="91290"/>
                  </a:lnTo>
                  <a:lnTo>
                    <a:pt x="590101" y="103081"/>
                  </a:lnTo>
                  <a:lnTo>
                    <a:pt x="538762" y="112917"/>
                  </a:lnTo>
                  <a:lnTo>
                    <a:pt x="477216" y="120415"/>
                  </a:lnTo>
                  <a:lnTo>
                    <a:pt x="407454" y="125194"/>
                  </a:lnTo>
                  <a:lnTo>
                    <a:pt x="331470" y="126872"/>
                  </a:lnTo>
                  <a:lnTo>
                    <a:pt x="255485" y="125194"/>
                  </a:lnTo>
                  <a:lnTo>
                    <a:pt x="185723" y="120415"/>
                  </a:lnTo>
                  <a:lnTo>
                    <a:pt x="124177" y="112917"/>
                  </a:lnTo>
                  <a:lnTo>
                    <a:pt x="72838" y="103081"/>
                  </a:lnTo>
                  <a:lnTo>
                    <a:pt x="33701" y="91290"/>
                  </a:lnTo>
                  <a:lnTo>
                    <a:pt x="0" y="63372"/>
                  </a:lnTo>
                  <a:lnTo>
                    <a:pt x="8757" y="48865"/>
                  </a:lnTo>
                  <a:lnTo>
                    <a:pt x="72838" y="23767"/>
                  </a:lnTo>
                  <a:lnTo>
                    <a:pt x="124177" y="13945"/>
                  </a:lnTo>
                  <a:lnTo>
                    <a:pt x="185723" y="6454"/>
                  </a:lnTo>
                  <a:lnTo>
                    <a:pt x="255485" y="1677"/>
                  </a:lnTo>
                  <a:lnTo>
                    <a:pt x="331470" y="0"/>
                  </a:lnTo>
                  <a:lnTo>
                    <a:pt x="407454" y="1677"/>
                  </a:lnTo>
                  <a:lnTo>
                    <a:pt x="477216" y="6454"/>
                  </a:lnTo>
                  <a:lnTo>
                    <a:pt x="538762" y="13945"/>
                  </a:lnTo>
                  <a:lnTo>
                    <a:pt x="590101" y="23767"/>
                  </a:lnTo>
                  <a:lnTo>
                    <a:pt x="629238" y="35535"/>
                  </a:lnTo>
                  <a:lnTo>
                    <a:pt x="662940" y="63372"/>
                  </a:lnTo>
                  <a:lnTo>
                    <a:pt x="662940" y="444118"/>
                  </a:lnTo>
                  <a:lnTo>
                    <a:pt x="629238" y="471978"/>
                  </a:lnTo>
                  <a:lnTo>
                    <a:pt x="590101" y="483745"/>
                  </a:lnTo>
                  <a:lnTo>
                    <a:pt x="538762" y="493562"/>
                  </a:lnTo>
                  <a:lnTo>
                    <a:pt x="477216" y="501046"/>
                  </a:lnTo>
                  <a:lnTo>
                    <a:pt x="407454" y="505817"/>
                  </a:lnTo>
                  <a:lnTo>
                    <a:pt x="331470" y="507491"/>
                  </a:lnTo>
                  <a:lnTo>
                    <a:pt x="255485" y="505817"/>
                  </a:lnTo>
                  <a:lnTo>
                    <a:pt x="185723" y="501046"/>
                  </a:lnTo>
                  <a:lnTo>
                    <a:pt x="124177" y="493562"/>
                  </a:lnTo>
                  <a:lnTo>
                    <a:pt x="72838" y="483745"/>
                  </a:lnTo>
                  <a:lnTo>
                    <a:pt x="33701" y="471978"/>
                  </a:lnTo>
                  <a:lnTo>
                    <a:pt x="0" y="444118"/>
                  </a:lnTo>
                  <a:lnTo>
                    <a:pt x="0" y="6337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83789" y="4984813"/>
              <a:ext cx="227456" cy="2213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033510" y="6262878"/>
              <a:ext cx="182880" cy="1905"/>
            </a:xfrm>
            <a:custGeom>
              <a:avLst/>
              <a:gdLst/>
              <a:ahLst/>
              <a:cxnLst/>
              <a:rect l="l" t="t" r="r" b="b"/>
              <a:pathLst>
                <a:path w="182879" h="1904">
                  <a:moveTo>
                    <a:pt x="0" y="0"/>
                  </a:moveTo>
                  <a:lnTo>
                    <a:pt x="182880" y="152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90159" y="5117592"/>
              <a:ext cx="4018915" cy="0"/>
            </a:xfrm>
            <a:custGeom>
              <a:avLst/>
              <a:gdLst/>
              <a:ahLst/>
              <a:cxnLst/>
              <a:rect l="l" t="t" r="r" b="b"/>
              <a:pathLst>
                <a:path w="4018915">
                  <a:moveTo>
                    <a:pt x="0" y="0"/>
                  </a:moveTo>
                  <a:lnTo>
                    <a:pt x="4018788" y="0"/>
                  </a:lnTo>
                </a:path>
              </a:pathLst>
            </a:custGeom>
            <a:ln w="5715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79991" y="6006084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h="120650">
                  <a:moveTo>
                    <a:pt x="0" y="120395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92395" y="3320796"/>
              <a:ext cx="4555490" cy="2931160"/>
            </a:xfrm>
            <a:custGeom>
              <a:avLst/>
              <a:gdLst/>
              <a:ahLst/>
              <a:cxnLst/>
              <a:rect l="l" t="t" r="r" b="b"/>
              <a:pathLst>
                <a:path w="4555490" h="2931160">
                  <a:moveTo>
                    <a:pt x="640079" y="641603"/>
                  </a:moveTo>
                  <a:lnTo>
                    <a:pt x="4555235" y="0"/>
                  </a:lnTo>
                </a:path>
                <a:path w="4555490" h="2931160">
                  <a:moveTo>
                    <a:pt x="0" y="2930652"/>
                  </a:moveTo>
                  <a:lnTo>
                    <a:pt x="1673352" y="2904743"/>
                  </a:lnTo>
                </a:path>
              </a:pathLst>
            </a:custGeom>
            <a:ln w="57150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55111" y="3435223"/>
              <a:ext cx="265430" cy="450215"/>
            </a:xfrm>
            <a:custGeom>
              <a:avLst/>
              <a:gdLst/>
              <a:ahLst/>
              <a:cxnLst/>
              <a:rect l="l" t="t" r="r" b="b"/>
              <a:pathLst>
                <a:path w="265429" h="450214">
                  <a:moveTo>
                    <a:pt x="0" y="449833"/>
                  </a:moveTo>
                  <a:lnTo>
                    <a:pt x="264922" y="0"/>
                  </a:lnTo>
                </a:path>
              </a:pathLst>
            </a:custGeom>
            <a:ln w="57150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63239" y="5812536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>
                  <a:moveTo>
                    <a:pt x="0" y="0"/>
                  </a:moveTo>
                  <a:lnTo>
                    <a:pt x="490727" y="0"/>
                  </a:lnTo>
                </a:path>
              </a:pathLst>
            </a:custGeom>
            <a:ln w="57150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28899" y="4856734"/>
              <a:ext cx="238125" cy="401320"/>
            </a:xfrm>
            <a:custGeom>
              <a:avLst/>
              <a:gdLst/>
              <a:ahLst/>
              <a:cxnLst/>
              <a:rect l="l" t="t" r="r" b="b"/>
              <a:pathLst>
                <a:path w="238125" h="401320">
                  <a:moveTo>
                    <a:pt x="0" y="400812"/>
                  </a:moveTo>
                  <a:lnTo>
                    <a:pt x="237998" y="0"/>
                  </a:lnTo>
                </a:path>
              </a:pathLst>
            </a:custGeom>
            <a:ln w="57150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81827" y="3776472"/>
              <a:ext cx="3834765" cy="2449195"/>
            </a:xfrm>
            <a:custGeom>
              <a:avLst/>
              <a:gdLst/>
              <a:ahLst/>
              <a:cxnLst/>
              <a:rect l="l" t="t" r="r" b="b"/>
              <a:pathLst>
                <a:path w="3834765" h="2449195">
                  <a:moveTo>
                    <a:pt x="0" y="1222247"/>
                  </a:moveTo>
                  <a:lnTo>
                    <a:pt x="554736" y="1222247"/>
                  </a:lnTo>
                </a:path>
                <a:path w="3834765" h="2449195">
                  <a:moveTo>
                    <a:pt x="883920" y="2449067"/>
                  </a:moveTo>
                  <a:lnTo>
                    <a:pt x="1021079" y="455675"/>
                  </a:lnTo>
                </a:path>
                <a:path w="3834765" h="2449195">
                  <a:moveTo>
                    <a:pt x="1021079" y="470915"/>
                  </a:moveTo>
                  <a:lnTo>
                    <a:pt x="3834383" y="0"/>
                  </a:lnTo>
                </a:path>
              </a:pathLst>
            </a:custGeom>
            <a:ln w="57150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76481" y="3489452"/>
              <a:ext cx="2282428" cy="5869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2854" y="4230497"/>
              <a:ext cx="372237" cy="156844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295529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Sistema</a:t>
            </a:r>
            <a:r>
              <a:rPr spc="6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de</a:t>
            </a:r>
            <a:r>
              <a:rPr spc="60" dirty="0">
                <a:latin typeface="Arial"/>
                <a:cs typeface="Arial"/>
              </a:rPr>
              <a:t> </a:t>
            </a:r>
            <a:r>
              <a:rPr spc="80" dirty="0">
                <a:latin typeface="Arial"/>
                <a:cs typeface="Arial"/>
              </a:rPr>
              <a:t>excitación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43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5940" y="1408312"/>
            <a:ext cx="9589770" cy="163893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65" dirty="0">
                <a:latin typeface="Arial"/>
                <a:cs typeface="Arial"/>
              </a:rPr>
              <a:t>Suministra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corriente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continua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al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spc="114" dirty="0">
                <a:latin typeface="Arial"/>
                <a:cs typeface="Arial"/>
              </a:rPr>
              <a:t>rotor.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55" dirty="0">
                <a:latin typeface="Arial"/>
                <a:cs typeface="Arial"/>
              </a:rPr>
              <a:t>Convierte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155" dirty="0">
                <a:latin typeface="Arial"/>
                <a:cs typeface="Arial"/>
              </a:rPr>
              <a:t>rotor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80" dirty="0">
                <a:latin typeface="Arial"/>
                <a:cs typeface="Arial"/>
              </a:rPr>
              <a:t>en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145" dirty="0">
                <a:latin typeface="Arial"/>
                <a:cs typeface="Arial"/>
              </a:rPr>
              <a:t>un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imán.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variar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75" dirty="0">
                <a:latin typeface="Arial"/>
                <a:cs typeface="Arial"/>
              </a:rPr>
              <a:t>corriente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para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afectar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voltaje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del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80" dirty="0">
                <a:latin typeface="Arial"/>
                <a:cs typeface="Arial"/>
              </a:rPr>
              <a:t>generador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salida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VAR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30726" y="4472178"/>
            <a:ext cx="3581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norte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59671" y="4645279"/>
            <a:ext cx="200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15" dirty="0">
                <a:latin typeface="Arial Black"/>
                <a:cs typeface="Arial Black"/>
              </a:rPr>
              <a:t>+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12184" y="5302402"/>
            <a:ext cx="193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41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1229878"/>
            <a:ext cx="10483850" cy="5501640"/>
            <a:chOff x="208788" y="1229878"/>
            <a:chExt cx="10483850" cy="5501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2727" y="1229878"/>
              <a:ext cx="9439656" cy="55016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799" y="1424939"/>
              <a:ext cx="8869680" cy="493166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234815">
              <a:lnSpc>
                <a:spcPct val="100000"/>
              </a:lnSpc>
              <a:spcBef>
                <a:spcPts val="100"/>
              </a:spcBef>
            </a:pPr>
            <a:r>
              <a:rPr sz="3800" spc="114" dirty="0">
                <a:latin typeface="Arial"/>
                <a:cs typeface="Arial"/>
              </a:rPr>
              <a:t>Turbina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44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0655" y="1404111"/>
            <a:ext cx="7880350" cy="5250815"/>
            <a:chOff x="2200655" y="1404111"/>
            <a:chExt cx="7880350" cy="525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0655" y="1770875"/>
              <a:ext cx="7879842" cy="48836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6059" y="1848611"/>
              <a:ext cx="6495288" cy="39867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43809" y="1626361"/>
              <a:ext cx="6939915" cy="4431665"/>
            </a:xfrm>
            <a:custGeom>
              <a:avLst/>
              <a:gdLst/>
              <a:ahLst/>
              <a:cxnLst/>
              <a:rect l="l" t="t" r="r" b="b"/>
              <a:pathLst>
                <a:path w="6939915" h="4431665">
                  <a:moveTo>
                    <a:pt x="0" y="4431284"/>
                  </a:moveTo>
                  <a:lnTo>
                    <a:pt x="6939788" y="4431284"/>
                  </a:lnTo>
                  <a:lnTo>
                    <a:pt x="6939788" y="0"/>
                  </a:lnTo>
                  <a:lnTo>
                    <a:pt x="0" y="0"/>
                  </a:lnTo>
                  <a:lnTo>
                    <a:pt x="0" y="4431284"/>
                  </a:lnTo>
                  <a:close/>
                </a:path>
              </a:pathLst>
            </a:custGeom>
            <a:ln w="4445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06490" y="2725673"/>
              <a:ext cx="1188720" cy="914400"/>
            </a:xfrm>
            <a:custGeom>
              <a:avLst/>
              <a:gdLst/>
              <a:ahLst/>
              <a:cxnLst/>
              <a:rect l="l" t="t" r="r" b="b"/>
              <a:pathLst>
                <a:path w="1188720" h="914400">
                  <a:moveTo>
                    <a:pt x="0" y="457200"/>
                  </a:moveTo>
                  <a:lnTo>
                    <a:pt x="2428" y="415589"/>
                  </a:lnTo>
                  <a:lnTo>
                    <a:pt x="9574" y="375025"/>
                  </a:lnTo>
                  <a:lnTo>
                    <a:pt x="21228" y="335668"/>
                  </a:lnTo>
                  <a:lnTo>
                    <a:pt x="37180" y="297679"/>
                  </a:lnTo>
                  <a:lnTo>
                    <a:pt x="57220" y="261221"/>
                  </a:lnTo>
                  <a:lnTo>
                    <a:pt x="81138" y="226455"/>
                  </a:lnTo>
                  <a:lnTo>
                    <a:pt x="108726" y="193541"/>
                  </a:lnTo>
                  <a:lnTo>
                    <a:pt x="139773" y="162643"/>
                  </a:lnTo>
                  <a:lnTo>
                    <a:pt x="174069" y="133921"/>
                  </a:lnTo>
                  <a:lnTo>
                    <a:pt x="211405" y="107537"/>
                  </a:lnTo>
                  <a:lnTo>
                    <a:pt x="251571" y="83651"/>
                  </a:lnTo>
                  <a:lnTo>
                    <a:pt x="294357" y="62427"/>
                  </a:lnTo>
                  <a:lnTo>
                    <a:pt x="339554" y="44025"/>
                  </a:lnTo>
                  <a:lnTo>
                    <a:pt x="386952" y="28606"/>
                  </a:lnTo>
                  <a:lnTo>
                    <a:pt x="436342" y="16333"/>
                  </a:lnTo>
                  <a:lnTo>
                    <a:pt x="487512" y="7367"/>
                  </a:lnTo>
                  <a:lnTo>
                    <a:pt x="540255" y="1868"/>
                  </a:lnTo>
                  <a:lnTo>
                    <a:pt x="594360" y="0"/>
                  </a:lnTo>
                  <a:lnTo>
                    <a:pt x="648464" y="1868"/>
                  </a:lnTo>
                  <a:lnTo>
                    <a:pt x="701207" y="7367"/>
                  </a:lnTo>
                  <a:lnTo>
                    <a:pt x="752377" y="16333"/>
                  </a:lnTo>
                  <a:lnTo>
                    <a:pt x="801767" y="28606"/>
                  </a:lnTo>
                  <a:lnTo>
                    <a:pt x="849165" y="44025"/>
                  </a:lnTo>
                  <a:lnTo>
                    <a:pt x="894362" y="62427"/>
                  </a:lnTo>
                  <a:lnTo>
                    <a:pt x="937148" y="83651"/>
                  </a:lnTo>
                  <a:lnTo>
                    <a:pt x="977314" y="107537"/>
                  </a:lnTo>
                  <a:lnTo>
                    <a:pt x="1014650" y="133921"/>
                  </a:lnTo>
                  <a:lnTo>
                    <a:pt x="1048946" y="162643"/>
                  </a:lnTo>
                  <a:lnTo>
                    <a:pt x="1079993" y="193541"/>
                  </a:lnTo>
                  <a:lnTo>
                    <a:pt x="1107581" y="226455"/>
                  </a:lnTo>
                  <a:lnTo>
                    <a:pt x="1131499" y="261221"/>
                  </a:lnTo>
                  <a:lnTo>
                    <a:pt x="1151539" y="297679"/>
                  </a:lnTo>
                  <a:lnTo>
                    <a:pt x="1167491" y="335668"/>
                  </a:lnTo>
                  <a:lnTo>
                    <a:pt x="1179145" y="375025"/>
                  </a:lnTo>
                  <a:lnTo>
                    <a:pt x="1186291" y="415589"/>
                  </a:lnTo>
                  <a:lnTo>
                    <a:pt x="1188719" y="457200"/>
                  </a:lnTo>
                  <a:lnTo>
                    <a:pt x="1186291" y="498810"/>
                  </a:lnTo>
                  <a:lnTo>
                    <a:pt x="1179145" y="539374"/>
                  </a:lnTo>
                  <a:lnTo>
                    <a:pt x="1167491" y="578731"/>
                  </a:lnTo>
                  <a:lnTo>
                    <a:pt x="1151539" y="616720"/>
                  </a:lnTo>
                  <a:lnTo>
                    <a:pt x="1131499" y="653178"/>
                  </a:lnTo>
                  <a:lnTo>
                    <a:pt x="1107581" y="687944"/>
                  </a:lnTo>
                  <a:lnTo>
                    <a:pt x="1079993" y="720858"/>
                  </a:lnTo>
                  <a:lnTo>
                    <a:pt x="1048946" y="751756"/>
                  </a:lnTo>
                  <a:lnTo>
                    <a:pt x="1014650" y="780478"/>
                  </a:lnTo>
                  <a:lnTo>
                    <a:pt x="977314" y="806862"/>
                  </a:lnTo>
                  <a:lnTo>
                    <a:pt x="937148" y="830748"/>
                  </a:lnTo>
                  <a:lnTo>
                    <a:pt x="894362" y="851972"/>
                  </a:lnTo>
                  <a:lnTo>
                    <a:pt x="849165" y="870374"/>
                  </a:lnTo>
                  <a:lnTo>
                    <a:pt x="801767" y="885793"/>
                  </a:lnTo>
                  <a:lnTo>
                    <a:pt x="752377" y="898066"/>
                  </a:lnTo>
                  <a:lnTo>
                    <a:pt x="701207" y="907032"/>
                  </a:lnTo>
                  <a:lnTo>
                    <a:pt x="648464" y="912531"/>
                  </a:lnTo>
                  <a:lnTo>
                    <a:pt x="594360" y="914400"/>
                  </a:lnTo>
                  <a:lnTo>
                    <a:pt x="540255" y="912531"/>
                  </a:lnTo>
                  <a:lnTo>
                    <a:pt x="487512" y="907032"/>
                  </a:lnTo>
                  <a:lnTo>
                    <a:pt x="436342" y="898066"/>
                  </a:lnTo>
                  <a:lnTo>
                    <a:pt x="386952" y="885793"/>
                  </a:lnTo>
                  <a:lnTo>
                    <a:pt x="339554" y="870374"/>
                  </a:lnTo>
                  <a:lnTo>
                    <a:pt x="294357" y="851972"/>
                  </a:lnTo>
                  <a:lnTo>
                    <a:pt x="251571" y="830748"/>
                  </a:lnTo>
                  <a:lnTo>
                    <a:pt x="211405" y="806862"/>
                  </a:lnTo>
                  <a:lnTo>
                    <a:pt x="174069" y="780478"/>
                  </a:lnTo>
                  <a:lnTo>
                    <a:pt x="139773" y="751756"/>
                  </a:lnTo>
                  <a:lnTo>
                    <a:pt x="108726" y="720858"/>
                  </a:lnTo>
                  <a:lnTo>
                    <a:pt x="81138" y="687944"/>
                  </a:lnTo>
                  <a:lnTo>
                    <a:pt x="57220" y="653178"/>
                  </a:lnTo>
                  <a:lnTo>
                    <a:pt x="37180" y="616720"/>
                  </a:lnTo>
                  <a:lnTo>
                    <a:pt x="21228" y="578731"/>
                  </a:lnTo>
                  <a:lnTo>
                    <a:pt x="9574" y="539374"/>
                  </a:lnTo>
                  <a:lnTo>
                    <a:pt x="2428" y="498810"/>
                  </a:lnTo>
                  <a:lnTo>
                    <a:pt x="0" y="45720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496" rIns="0" bIns="0" rtlCol="0">
            <a:spAutoFit/>
          </a:bodyPr>
          <a:lstStyle/>
          <a:p>
            <a:pPr marL="1745614">
              <a:lnSpc>
                <a:spcPct val="100000"/>
              </a:lnSpc>
              <a:spcBef>
                <a:spcPts val="100"/>
              </a:spcBef>
            </a:pPr>
            <a:r>
              <a:rPr sz="3000" spc="70" dirty="0">
                <a:latin typeface="Arial"/>
                <a:cs typeface="Arial"/>
              </a:rPr>
              <a:t>Controles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90" dirty="0">
                <a:latin typeface="Arial"/>
                <a:cs typeface="Arial"/>
              </a:rPr>
              <a:t>del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135" dirty="0">
                <a:latin typeface="Arial"/>
                <a:cs typeface="Arial"/>
              </a:rPr>
              <a:t>gobernador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80" dirty="0">
                <a:latin typeface="Arial"/>
                <a:cs typeface="Arial"/>
              </a:rPr>
              <a:t>de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145" dirty="0">
                <a:latin typeface="Arial"/>
                <a:cs typeface="Arial"/>
              </a:rPr>
              <a:t>turbina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45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15083" y="1359535"/>
            <a:ext cx="8580120" cy="2999105"/>
            <a:chOff x="1815083" y="1359535"/>
            <a:chExt cx="8580120" cy="2999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1601" y="1535324"/>
              <a:ext cx="8563326" cy="28233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7786" y="1375410"/>
              <a:ext cx="2173605" cy="1826260"/>
            </a:xfrm>
            <a:custGeom>
              <a:avLst/>
              <a:gdLst/>
              <a:ahLst/>
              <a:cxnLst/>
              <a:rect l="l" t="t" r="r" b="b"/>
              <a:pathLst>
                <a:path w="2173604" h="1826260">
                  <a:moveTo>
                    <a:pt x="0" y="912876"/>
                  </a:moveTo>
                  <a:lnTo>
                    <a:pt x="1253" y="868644"/>
                  </a:lnTo>
                  <a:lnTo>
                    <a:pt x="4974" y="824956"/>
                  </a:lnTo>
                  <a:lnTo>
                    <a:pt x="11107" y="781859"/>
                  </a:lnTo>
                  <a:lnTo>
                    <a:pt x="19594" y="739402"/>
                  </a:lnTo>
                  <a:lnTo>
                    <a:pt x="30379" y="697631"/>
                  </a:lnTo>
                  <a:lnTo>
                    <a:pt x="43405" y="656595"/>
                  </a:lnTo>
                  <a:lnTo>
                    <a:pt x="58614" y="616342"/>
                  </a:lnTo>
                  <a:lnTo>
                    <a:pt x="75949" y="576919"/>
                  </a:lnTo>
                  <a:lnTo>
                    <a:pt x="95355" y="538374"/>
                  </a:lnTo>
                  <a:lnTo>
                    <a:pt x="116773" y="500755"/>
                  </a:lnTo>
                  <a:lnTo>
                    <a:pt x="140148" y="464110"/>
                  </a:lnTo>
                  <a:lnTo>
                    <a:pt x="165421" y="428486"/>
                  </a:lnTo>
                  <a:lnTo>
                    <a:pt x="192536" y="393932"/>
                  </a:lnTo>
                  <a:lnTo>
                    <a:pt x="221436" y="360495"/>
                  </a:lnTo>
                  <a:lnTo>
                    <a:pt x="252064" y="328224"/>
                  </a:lnTo>
                  <a:lnTo>
                    <a:pt x="284364" y="297165"/>
                  </a:lnTo>
                  <a:lnTo>
                    <a:pt x="318277" y="267366"/>
                  </a:lnTo>
                  <a:lnTo>
                    <a:pt x="353748" y="238876"/>
                  </a:lnTo>
                  <a:lnTo>
                    <a:pt x="390720" y="211743"/>
                  </a:lnTo>
                  <a:lnTo>
                    <a:pt x="429134" y="186013"/>
                  </a:lnTo>
                  <a:lnTo>
                    <a:pt x="468936" y="161735"/>
                  </a:lnTo>
                  <a:lnTo>
                    <a:pt x="510066" y="138957"/>
                  </a:lnTo>
                  <a:lnTo>
                    <a:pt x="552470" y="117727"/>
                  </a:lnTo>
                  <a:lnTo>
                    <a:pt x="596089" y="98092"/>
                  </a:lnTo>
                  <a:lnTo>
                    <a:pt x="640866" y="80100"/>
                  </a:lnTo>
                  <a:lnTo>
                    <a:pt x="686746" y="63798"/>
                  </a:lnTo>
                  <a:lnTo>
                    <a:pt x="733670" y="49236"/>
                  </a:lnTo>
                  <a:lnTo>
                    <a:pt x="781582" y="36460"/>
                  </a:lnTo>
                  <a:lnTo>
                    <a:pt x="830425" y="25519"/>
                  </a:lnTo>
                  <a:lnTo>
                    <a:pt x="880142" y="16459"/>
                  </a:lnTo>
                  <a:lnTo>
                    <a:pt x="930676" y="9330"/>
                  </a:lnTo>
                  <a:lnTo>
                    <a:pt x="981970" y="4178"/>
                  </a:lnTo>
                  <a:lnTo>
                    <a:pt x="1033968" y="1052"/>
                  </a:lnTo>
                  <a:lnTo>
                    <a:pt x="1086612" y="0"/>
                  </a:lnTo>
                  <a:lnTo>
                    <a:pt x="1139255" y="1052"/>
                  </a:lnTo>
                  <a:lnTo>
                    <a:pt x="1191253" y="4178"/>
                  </a:lnTo>
                  <a:lnTo>
                    <a:pt x="1242547" y="9330"/>
                  </a:lnTo>
                  <a:lnTo>
                    <a:pt x="1293081" y="16459"/>
                  </a:lnTo>
                  <a:lnTo>
                    <a:pt x="1342798" y="25519"/>
                  </a:lnTo>
                  <a:lnTo>
                    <a:pt x="1391641" y="36460"/>
                  </a:lnTo>
                  <a:lnTo>
                    <a:pt x="1439553" y="49236"/>
                  </a:lnTo>
                  <a:lnTo>
                    <a:pt x="1486477" y="63798"/>
                  </a:lnTo>
                  <a:lnTo>
                    <a:pt x="1532357" y="80100"/>
                  </a:lnTo>
                  <a:lnTo>
                    <a:pt x="1577134" y="98092"/>
                  </a:lnTo>
                  <a:lnTo>
                    <a:pt x="1620753" y="117727"/>
                  </a:lnTo>
                  <a:lnTo>
                    <a:pt x="1663157" y="138957"/>
                  </a:lnTo>
                  <a:lnTo>
                    <a:pt x="1704287" y="161735"/>
                  </a:lnTo>
                  <a:lnTo>
                    <a:pt x="1744089" y="186013"/>
                  </a:lnTo>
                  <a:lnTo>
                    <a:pt x="1782503" y="211743"/>
                  </a:lnTo>
                  <a:lnTo>
                    <a:pt x="1819475" y="238876"/>
                  </a:lnTo>
                  <a:lnTo>
                    <a:pt x="1854946" y="267366"/>
                  </a:lnTo>
                  <a:lnTo>
                    <a:pt x="1888859" y="297165"/>
                  </a:lnTo>
                  <a:lnTo>
                    <a:pt x="1921159" y="328224"/>
                  </a:lnTo>
                  <a:lnTo>
                    <a:pt x="1951787" y="360495"/>
                  </a:lnTo>
                  <a:lnTo>
                    <a:pt x="1980687" y="393932"/>
                  </a:lnTo>
                  <a:lnTo>
                    <a:pt x="2007802" y="428486"/>
                  </a:lnTo>
                  <a:lnTo>
                    <a:pt x="2033075" y="464110"/>
                  </a:lnTo>
                  <a:lnTo>
                    <a:pt x="2056450" y="500755"/>
                  </a:lnTo>
                  <a:lnTo>
                    <a:pt x="2077868" y="538374"/>
                  </a:lnTo>
                  <a:lnTo>
                    <a:pt x="2097274" y="576919"/>
                  </a:lnTo>
                  <a:lnTo>
                    <a:pt x="2114609" y="616342"/>
                  </a:lnTo>
                  <a:lnTo>
                    <a:pt x="2129818" y="656595"/>
                  </a:lnTo>
                  <a:lnTo>
                    <a:pt x="2142844" y="697631"/>
                  </a:lnTo>
                  <a:lnTo>
                    <a:pt x="2153629" y="739402"/>
                  </a:lnTo>
                  <a:lnTo>
                    <a:pt x="2162116" y="781859"/>
                  </a:lnTo>
                  <a:lnTo>
                    <a:pt x="2168249" y="824956"/>
                  </a:lnTo>
                  <a:lnTo>
                    <a:pt x="2171970" y="868644"/>
                  </a:lnTo>
                  <a:lnTo>
                    <a:pt x="2173223" y="912876"/>
                  </a:lnTo>
                  <a:lnTo>
                    <a:pt x="2171970" y="957107"/>
                  </a:lnTo>
                  <a:lnTo>
                    <a:pt x="2168249" y="1000795"/>
                  </a:lnTo>
                  <a:lnTo>
                    <a:pt x="2162116" y="1043892"/>
                  </a:lnTo>
                  <a:lnTo>
                    <a:pt x="2153629" y="1086349"/>
                  </a:lnTo>
                  <a:lnTo>
                    <a:pt x="2142844" y="1128120"/>
                  </a:lnTo>
                  <a:lnTo>
                    <a:pt x="2129818" y="1169156"/>
                  </a:lnTo>
                  <a:lnTo>
                    <a:pt x="2114609" y="1209409"/>
                  </a:lnTo>
                  <a:lnTo>
                    <a:pt x="2097274" y="1248832"/>
                  </a:lnTo>
                  <a:lnTo>
                    <a:pt x="2077868" y="1287377"/>
                  </a:lnTo>
                  <a:lnTo>
                    <a:pt x="2056450" y="1324996"/>
                  </a:lnTo>
                  <a:lnTo>
                    <a:pt x="2033075" y="1361641"/>
                  </a:lnTo>
                  <a:lnTo>
                    <a:pt x="2007802" y="1397265"/>
                  </a:lnTo>
                  <a:lnTo>
                    <a:pt x="1980687" y="1431819"/>
                  </a:lnTo>
                  <a:lnTo>
                    <a:pt x="1951787" y="1465256"/>
                  </a:lnTo>
                  <a:lnTo>
                    <a:pt x="1921159" y="1497527"/>
                  </a:lnTo>
                  <a:lnTo>
                    <a:pt x="1888859" y="1528586"/>
                  </a:lnTo>
                  <a:lnTo>
                    <a:pt x="1854946" y="1558385"/>
                  </a:lnTo>
                  <a:lnTo>
                    <a:pt x="1819475" y="1586875"/>
                  </a:lnTo>
                  <a:lnTo>
                    <a:pt x="1782503" y="1614008"/>
                  </a:lnTo>
                  <a:lnTo>
                    <a:pt x="1744089" y="1639738"/>
                  </a:lnTo>
                  <a:lnTo>
                    <a:pt x="1704287" y="1664016"/>
                  </a:lnTo>
                  <a:lnTo>
                    <a:pt x="1663157" y="1686794"/>
                  </a:lnTo>
                  <a:lnTo>
                    <a:pt x="1620753" y="1708024"/>
                  </a:lnTo>
                  <a:lnTo>
                    <a:pt x="1577134" y="1727659"/>
                  </a:lnTo>
                  <a:lnTo>
                    <a:pt x="1532357" y="1745651"/>
                  </a:lnTo>
                  <a:lnTo>
                    <a:pt x="1486477" y="1761953"/>
                  </a:lnTo>
                  <a:lnTo>
                    <a:pt x="1439553" y="1776515"/>
                  </a:lnTo>
                  <a:lnTo>
                    <a:pt x="1391641" y="1789291"/>
                  </a:lnTo>
                  <a:lnTo>
                    <a:pt x="1342798" y="1800232"/>
                  </a:lnTo>
                  <a:lnTo>
                    <a:pt x="1293081" y="1809292"/>
                  </a:lnTo>
                  <a:lnTo>
                    <a:pt x="1242547" y="1816421"/>
                  </a:lnTo>
                  <a:lnTo>
                    <a:pt x="1191253" y="1821573"/>
                  </a:lnTo>
                  <a:lnTo>
                    <a:pt x="1139255" y="1824699"/>
                  </a:lnTo>
                  <a:lnTo>
                    <a:pt x="1086612" y="1825752"/>
                  </a:lnTo>
                  <a:lnTo>
                    <a:pt x="1033968" y="1824699"/>
                  </a:lnTo>
                  <a:lnTo>
                    <a:pt x="981970" y="1821573"/>
                  </a:lnTo>
                  <a:lnTo>
                    <a:pt x="930676" y="1816421"/>
                  </a:lnTo>
                  <a:lnTo>
                    <a:pt x="880142" y="1809292"/>
                  </a:lnTo>
                  <a:lnTo>
                    <a:pt x="830425" y="1800232"/>
                  </a:lnTo>
                  <a:lnTo>
                    <a:pt x="781582" y="1789291"/>
                  </a:lnTo>
                  <a:lnTo>
                    <a:pt x="733670" y="1776515"/>
                  </a:lnTo>
                  <a:lnTo>
                    <a:pt x="686746" y="1761953"/>
                  </a:lnTo>
                  <a:lnTo>
                    <a:pt x="640866" y="1745651"/>
                  </a:lnTo>
                  <a:lnTo>
                    <a:pt x="596089" y="1727659"/>
                  </a:lnTo>
                  <a:lnTo>
                    <a:pt x="552470" y="1708024"/>
                  </a:lnTo>
                  <a:lnTo>
                    <a:pt x="510066" y="1686794"/>
                  </a:lnTo>
                  <a:lnTo>
                    <a:pt x="468936" y="1664016"/>
                  </a:lnTo>
                  <a:lnTo>
                    <a:pt x="429134" y="1639738"/>
                  </a:lnTo>
                  <a:lnTo>
                    <a:pt x="390720" y="1614008"/>
                  </a:lnTo>
                  <a:lnTo>
                    <a:pt x="353748" y="1586875"/>
                  </a:lnTo>
                  <a:lnTo>
                    <a:pt x="318277" y="1558385"/>
                  </a:lnTo>
                  <a:lnTo>
                    <a:pt x="284364" y="1528586"/>
                  </a:lnTo>
                  <a:lnTo>
                    <a:pt x="252064" y="1497527"/>
                  </a:lnTo>
                  <a:lnTo>
                    <a:pt x="221436" y="1465256"/>
                  </a:lnTo>
                  <a:lnTo>
                    <a:pt x="192536" y="1431819"/>
                  </a:lnTo>
                  <a:lnTo>
                    <a:pt x="165421" y="1397265"/>
                  </a:lnTo>
                  <a:lnTo>
                    <a:pt x="140148" y="1361641"/>
                  </a:lnTo>
                  <a:lnTo>
                    <a:pt x="116773" y="1324996"/>
                  </a:lnTo>
                  <a:lnTo>
                    <a:pt x="95355" y="1287377"/>
                  </a:lnTo>
                  <a:lnTo>
                    <a:pt x="75949" y="1248832"/>
                  </a:lnTo>
                  <a:lnTo>
                    <a:pt x="58614" y="1209409"/>
                  </a:lnTo>
                  <a:lnTo>
                    <a:pt x="43405" y="1169156"/>
                  </a:lnTo>
                  <a:lnTo>
                    <a:pt x="30379" y="1128120"/>
                  </a:lnTo>
                  <a:lnTo>
                    <a:pt x="19594" y="1086349"/>
                  </a:lnTo>
                  <a:lnTo>
                    <a:pt x="11107" y="1043892"/>
                  </a:lnTo>
                  <a:lnTo>
                    <a:pt x="4974" y="1000795"/>
                  </a:lnTo>
                  <a:lnTo>
                    <a:pt x="1253" y="957107"/>
                  </a:lnTo>
                  <a:lnTo>
                    <a:pt x="0" y="912876"/>
                  </a:lnTo>
                  <a:close/>
                </a:path>
              </a:pathLst>
            </a:custGeom>
            <a:ln w="31750">
              <a:solidFill>
                <a:srgbClr val="B537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5083" y="3189605"/>
              <a:ext cx="1451610" cy="676910"/>
            </a:xfrm>
            <a:custGeom>
              <a:avLst/>
              <a:gdLst/>
              <a:ahLst/>
              <a:cxnLst/>
              <a:rect l="l" t="t" r="r" b="b"/>
              <a:pathLst>
                <a:path w="1451610" h="676910">
                  <a:moveTo>
                    <a:pt x="1376991" y="653804"/>
                  </a:moveTo>
                  <a:lnTo>
                    <a:pt x="1366393" y="676910"/>
                  </a:lnTo>
                  <a:lnTo>
                    <a:pt x="1451610" y="673989"/>
                  </a:lnTo>
                  <a:lnTo>
                    <a:pt x="1439626" y="659130"/>
                  </a:lnTo>
                  <a:lnTo>
                    <a:pt x="1388618" y="659130"/>
                  </a:lnTo>
                  <a:lnTo>
                    <a:pt x="1376991" y="653804"/>
                  </a:lnTo>
                  <a:close/>
                </a:path>
                <a:path w="1451610" h="676910">
                  <a:moveTo>
                    <a:pt x="1387583" y="630713"/>
                  </a:moveTo>
                  <a:lnTo>
                    <a:pt x="1376991" y="653804"/>
                  </a:lnTo>
                  <a:lnTo>
                    <a:pt x="1388618" y="659130"/>
                  </a:lnTo>
                  <a:lnTo>
                    <a:pt x="1399159" y="636016"/>
                  </a:lnTo>
                  <a:lnTo>
                    <a:pt x="1387583" y="630713"/>
                  </a:lnTo>
                  <a:close/>
                </a:path>
                <a:path w="1451610" h="676910">
                  <a:moveTo>
                    <a:pt x="1398143" y="607695"/>
                  </a:moveTo>
                  <a:lnTo>
                    <a:pt x="1387583" y="630713"/>
                  </a:lnTo>
                  <a:lnTo>
                    <a:pt x="1399159" y="636016"/>
                  </a:lnTo>
                  <a:lnTo>
                    <a:pt x="1388618" y="659130"/>
                  </a:lnTo>
                  <a:lnTo>
                    <a:pt x="1439626" y="659130"/>
                  </a:lnTo>
                  <a:lnTo>
                    <a:pt x="1398143" y="607695"/>
                  </a:lnTo>
                  <a:close/>
                </a:path>
                <a:path w="1451610" h="676910">
                  <a:moveTo>
                    <a:pt x="10668" y="0"/>
                  </a:moveTo>
                  <a:lnTo>
                    <a:pt x="0" y="23114"/>
                  </a:lnTo>
                  <a:lnTo>
                    <a:pt x="1376991" y="653804"/>
                  </a:lnTo>
                  <a:lnTo>
                    <a:pt x="1387583" y="630713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B537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544" rIns="0" bIns="0" rtlCol="0">
            <a:spAutoFit/>
          </a:bodyPr>
          <a:lstStyle/>
          <a:p>
            <a:pPr marL="1745614">
              <a:lnSpc>
                <a:spcPct val="100000"/>
              </a:lnSpc>
              <a:spcBef>
                <a:spcPts val="100"/>
              </a:spcBef>
            </a:pPr>
            <a:r>
              <a:rPr sz="3000" spc="70" dirty="0">
                <a:latin typeface="Arial"/>
                <a:cs typeface="Arial"/>
              </a:rPr>
              <a:t>Controles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90" dirty="0">
                <a:latin typeface="Arial"/>
                <a:cs typeface="Arial"/>
              </a:rPr>
              <a:t>del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135" dirty="0">
                <a:latin typeface="Arial"/>
                <a:cs typeface="Arial"/>
              </a:rPr>
              <a:t>gobernador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80" dirty="0">
                <a:latin typeface="Arial"/>
                <a:cs typeface="Arial"/>
              </a:rPr>
              <a:t>de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145" dirty="0">
                <a:latin typeface="Arial"/>
                <a:cs typeface="Arial"/>
              </a:rPr>
              <a:t>turbina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46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3645" y="2970657"/>
            <a:ext cx="1306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43713"/>
                </a:solidFill>
                <a:latin typeface="Arial"/>
                <a:cs typeface="Arial"/>
              </a:rPr>
              <a:t>Válvula</a:t>
            </a:r>
            <a:r>
              <a:rPr sz="1200" spc="45" dirty="0">
                <a:solidFill>
                  <a:srgbClr val="B4371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B43713"/>
                </a:solidFill>
                <a:latin typeface="Arial"/>
                <a:cs typeface="Arial"/>
              </a:rPr>
              <a:t>de</a:t>
            </a:r>
            <a:r>
              <a:rPr sz="1200" spc="50" dirty="0">
                <a:solidFill>
                  <a:srgbClr val="B43713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B43713"/>
                </a:solidFill>
                <a:latin typeface="Arial"/>
                <a:cs typeface="Arial"/>
              </a:rPr>
              <a:t>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594" y="4358531"/>
            <a:ext cx="7253605" cy="162242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85" dirty="0">
                <a:latin typeface="Arial"/>
                <a:cs typeface="Arial"/>
              </a:rPr>
              <a:t>Aumenta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potencia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cuando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ve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baja</a:t>
            </a:r>
            <a:r>
              <a:rPr sz="2200" spc="-10" dirty="0">
                <a:latin typeface="Arial"/>
                <a:cs typeface="Arial"/>
              </a:rPr>
              <a:t> frecuencia.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70" dirty="0">
                <a:latin typeface="Arial"/>
                <a:cs typeface="Arial"/>
              </a:rPr>
              <a:t>Disminuya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la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75" dirty="0">
                <a:latin typeface="Arial"/>
                <a:cs typeface="Arial"/>
              </a:rPr>
              <a:t>potencia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75" dirty="0">
                <a:latin typeface="Arial"/>
                <a:cs typeface="Arial"/>
              </a:rPr>
              <a:t>cuando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vea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alta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50" dirty="0">
                <a:latin typeface="Arial"/>
                <a:cs typeface="Arial"/>
              </a:rPr>
              <a:t>frecuencia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acción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55" dirty="0">
                <a:latin typeface="Arial"/>
                <a:cs typeface="Arial"/>
              </a:rPr>
              <a:t>del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gobernador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lleva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cabo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automáticamente.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690366"/>
            <a:ext cx="4471670" cy="6164580"/>
            <a:chOff x="208788" y="690366"/>
            <a:chExt cx="4471670" cy="6164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239" y="690366"/>
              <a:ext cx="3902964" cy="61645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311" y="900938"/>
              <a:ext cx="3332988" cy="557911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0869" y="1635251"/>
            <a:ext cx="5178087" cy="409498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00" rIns="0" bIns="0" rtlCol="0">
            <a:spAutoFit/>
          </a:bodyPr>
          <a:lstStyle/>
          <a:p>
            <a:pPr marL="3895725">
              <a:lnSpc>
                <a:spcPct val="100000"/>
              </a:lnSpc>
              <a:spcBef>
                <a:spcPts val="100"/>
              </a:spcBef>
            </a:pPr>
            <a:r>
              <a:rPr sz="3600" spc="60" dirty="0">
                <a:latin typeface="Arial"/>
                <a:cs typeface="Arial"/>
              </a:rPr>
              <a:t>Generación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47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0064" y="1432560"/>
            <a:ext cx="5057140" cy="4478020"/>
            <a:chOff x="3560064" y="1432560"/>
            <a:chExt cx="5057140" cy="4478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2052" y="1444797"/>
              <a:ext cx="5024643" cy="42595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0064" y="1432560"/>
              <a:ext cx="5041392" cy="44775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>
                <a:latin typeface="Arial"/>
                <a:cs typeface="Arial"/>
              </a:rPr>
              <a:t>Generadores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65" dirty="0">
                <a:latin typeface="Arial"/>
                <a:cs typeface="Arial"/>
              </a:rPr>
              <a:t>Térmicos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y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50" dirty="0">
                <a:latin typeface="Arial"/>
                <a:cs typeface="Arial"/>
              </a:rPr>
              <a:t>Fuentes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de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90" dirty="0">
                <a:latin typeface="Arial"/>
                <a:cs typeface="Arial"/>
              </a:rPr>
              <a:t>Combustible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48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56488"/>
            <a:ext cx="5415280" cy="3566160"/>
            <a:chOff x="0" y="856488"/>
            <a:chExt cx="5415280" cy="35661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56488"/>
              <a:ext cx="5414771" cy="35661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51560"/>
              <a:ext cx="5039867" cy="299618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9176" y="1260347"/>
            <a:ext cx="5725668" cy="29550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668267"/>
            <a:ext cx="5001767" cy="29535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07480" y="3973067"/>
            <a:ext cx="3910583" cy="238353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5744" rIns="0" bIns="0" rtlCol="0">
            <a:spAutoFit/>
          </a:bodyPr>
          <a:lstStyle/>
          <a:p>
            <a:pPr marL="445389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lFuentes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de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spc="80" dirty="0">
                <a:latin typeface="Arial"/>
                <a:cs typeface="Arial"/>
              </a:rPr>
              <a:t>combustible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49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6725" y="1833879"/>
            <a:ext cx="48323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latin typeface="Arial Black"/>
                <a:cs typeface="Arial Black"/>
              </a:rPr>
              <a:t>Carbón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1689" y="2798317"/>
            <a:ext cx="12039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60" dirty="0">
                <a:latin typeface="Arial Black"/>
                <a:cs typeface="Arial Black"/>
              </a:rPr>
              <a:t>Gas</a:t>
            </a:r>
            <a:r>
              <a:rPr sz="1600" spc="-114" dirty="0">
                <a:latin typeface="Arial Black"/>
                <a:cs typeface="Arial Black"/>
              </a:rPr>
              <a:t> </a:t>
            </a:r>
            <a:r>
              <a:rPr sz="1600" spc="-30" dirty="0">
                <a:latin typeface="Arial Black"/>
                <a:cs typeface="Arial Black"/>
              </a:rPr>
              <a:t>natural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4240" y="4289805"/>
            <a:ext cx="117094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80" dirty="0">
                <a:latin typeface="Arial Black"/>
                <a:cs typeface="Arial Black"/>
              </a:rPr>
              <a:t>Geotermia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6602" y="5469635"/>
            <a:ext cx="14674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10" dirty="0">
                <a:latin typeface="Arial Black"/>
                <a:cs typeface="Arial Black"/>
              </a:rPr>
              <a:t>Solar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80" dirty="0">
                <a:latin typeface="Arial Black"/>
                <a:cs typeface="Arial Black"/>
              </a:rPr>
              <a:t>térmica</a:t>
            </a:r>
            <a:endParaRPr sz="1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6033" y="3660394"/>
            <a:ext cx="7006590" cy="1749425"/>
            <a:chOff x="3066033" y="3660394"/>
            <a:chExt cx="7006590" cy="1749425"/>
          </a:xfrm>
        </p:grpSpPr>
        <p:sp>
          <p:nvSpPr>
            <p:cNvPr id="3" name="object 3"/>
            <p:cNvSpPr/>
            <p:nvPr/>
          </p:nvSpPr>
          <p:spPr>
            <a:xfrm>
              <a:off x="3072383" y="4386072"/>
              <a:ext cx="5410200" cy="76200"/>
            </a:xfrm>
            <a:custGeom>
              <a:avLst/>
              <a:gdLst/>
              <a:ahLst/>
              <a:cxnLst/>
              <a:rect l="l" t="t" r="r" b="b"/>
              <a:pathLst>
                <a:path w="5410200" h="76200">
                  <a:moveTo>
                    <a:pt x="5410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5410200" y="76200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72383" y="4386072"/>
              <a:ext cx="5410200" cy="76200"/>
            </a:xfrm>
            <a:custGeom>
              <a:avLst/>
              <a:gdLst/>
              <a:ahLst/>
              <a:cxnLst/>
              <a:rect l="l" t="t" r="r" b="b"/>
              <a:pathLst>
                <a:path w="5410200" h="76200">
                  <a:moveTo>
                    <a:pt x="0" y="76200"/>
                  </a:moveTo>
                  <a:lnTo>
                    <a:pt x="5410200" y="76200"/>
                  </a:lnTo>
                  <a:lnTo>
                    <a:pt x="5410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00872" y="3776472"/>
              <a:ext cx="1565275" cy="1295400"/>
            </a:xfrm>
            <a:custGeom>
              <a:avLst/>
              <a:gdLst/>
              <a:ahLst/>
              <a:cxnLst/>
              <a:rect l="l" t="t" r="r" b="b"/>
              <a:pathLst>
                <a:path w="1565275" h="1295400">
                  <a:moveTo>
                    <a:pt x="782574" y="0"/>
                  </a:moveTo>
                  <a:lnTo>
                    <a:pt x="731122" y="1377"/>
                  </a:lnTo>
                  <a:lnTo>
                    <a:pt x="680558" y="5453"/>
                  </a:lnTo>
                  <a:lnTo>
                    <a:pt x="630986" y="12141"/>
                  </a:lnTo>
                  <a:lnTo>
                    <a:pt x="582508" y="21357"/>
                  </a:lnTo>
                  <a:lnTo>
                    <a:pt x="535228" y="33015"/>
                  </a:lnTo>
                  <a:lnTo>
                    <a:pt x="489249" y="47031"/>
                  </a:lnTo>
                  <a:lnTo>
                    <a:pt x="444674" y="63318"/>
                  </a:lnTo>
                  <a:lnTo>
                    <a:pt x="401607" y="81791"/>
                  </a:lnTo>
                  <a:lnTo>
                    <a:pt x="360149" y="102365"/>
                  </a:lnTo>
                  <a:lnTo>
                    <a:pt x="320405" y="124955"/>
                  </a:lnTo>
                  <a:lnTo>
                    <a:pt x="282478" y="149476"/>
                  </a:lnTo>
                  <a:lnTo>
                    <a:pt x="246470" y="175842"/>
                  </a:lnTo>
                  <a:lnTo>
                    <a:pt x="212486" y="203967"/>
                  </a:lnTo>
                  <a:lnTo>
                    <a:pt x="180627" y="233768"/>
                  </a:lnTo>
                  <a:lnTo>
                    <a:pt x="150997" y="265157"/>
                  </a:lnTo>
                  <a:lnTo>
                    <a:pt x="123700" y="298051"/>
                  </a:lnTo>
                  <a:lnTo>
                    <a:pt x="98839" y="332363"/>
                  </a:lnTo>
                  <a:lnTo>
                    <a:pt x="76516" y="368009"/>
                  </a:lnTo>
                  <a:lnTo>
                    <a:pt x="56834" y="404903"/>
                  </a:lnTo>
                  <a:lnTo>
                    <a:pt x="39898" y="442959"/>
                  </a:lnTo>
                  <a:lnTo>
                    <a:pt x="25809" y="482093"/>
                  </a:lnTo>
                  <a:lnTo>
                    <a:pt x="14672" y="522220"/>
                  </a:lnTo>
                  <a:lnTo>
                    <a:pt x="6590" y="563253"/>
                  </a:lnTo>
                  <a:lnTo>
                    <a:pt x="1664" y="605108"/>
                  </a:lnTo>
                  <a:lnTo>
                    <a:pt x="0" y="647700"/>
                  </a:lnTo>
                  <a:lnTo>
                    <a:pt x="1664" y="690291"/>
                  </a:lnTo>
                  <a:lnTo>
                    <a:pt x="6590" y="732146"/>
                  </a:lnTo>
                  <a:lnTo>
                    <a:pt x="14672" y="773179"/>
                  </a:lnTo>
                  <a:lnTo>
                    <a:pt x="25809" y="813306"/>
                  </a:lnTo>
                  <a:lnTo>
                    <a:pt x="39898" y="852440"/>
                  </a:lnTo>
                  <a:lnTo>
                    <a:pt x="56834" y="890496"/>
                  </a:lnTo>
                  <a:lnTo>
                    <a:pt x="76516" y="927390"/>
                  </a:lnTo>
                  <a:lnTo>
                    <a:pt x="98839" y="963036"/>
                  </a:lnTo>
                  <a:lnTo>
                    <a:pt x="123700" y="997348"/>
                  </a:lnTo>
                  <a:lnTo>
                    <a:pt x="150997" y="1030242"/>
                  </a:lnTo>
                  <a:lnTo>
                    <a:pt x="180627" y="1061631"/>
                  </a:lnTo>
                  <a:lnTo>
                    <a:pt x="212486" y="1091432"/>
                  </a:lnTo>
                  <a:lnTo>
                    <a:pt x="246470" y="1119557"/>
                  </a:lnTo>
                  <a:lnTo>
                    <a:pt x="282478" y="1145923"/>
                  </a:lnTo>
                  <a:lnTo>
                    <a:pt x="320405" y="1170444"/>
                  </a:lnTo>
                  <a:lnTo>
                    <a:pt x="360149" y="1193034"/>
                  </a:lnTo>
                  <a:lnTo>
                    <a:pt x="401607" y="1213608"/>
                  </a:lnTo>
                  <a:lnTo>
                    <a:pt x="444674" y="1232081"/>
                  </a:lnTo>
                  <a:lnTo>
                    <a:pt x="489249" y="1248368"/>
                  </a:lnTo>
                  <a:lnTo>
                    <a:pt x="535228" y="1262384"/>
                  </a:lnTo>
                  <a:lnTo>
                    <a:pt x="582508" y="1274042"/>
                  </a:lnTo>
                  <a:lnTo>
                    <a:pt x="630986" y="1283258"/>
                  </a:lnTo>
                  <a:lnTo>
                    <a:pt x="680558" y="1289946"/>
                  </a:lnTo>
                  <a:lnTo>
                    <a:pt x="731122" y="1294022"/>
                  </a:lnTo>
                  <a:lnTo>
                    <a:pt x="782574" y="1295400"/>
                  </a:lnTo>
                  <a:lnTo>
                    <a:pt x="834025" y="1294022"/>
                  </a:lnTo>
                  <a:lnTo>
                    <a:pt x="884589" y="1289946"/>
                  </a:lnTo>
                  <a:lnTo>
                    <a:pt x="934161" y="1283258"/>
                  </a:lnTo>
                  <a:lnTo>
                    <a:pt x="982639" y="1274042"/>
                  </a:lnTo>
                  <a:lnTo>
                    <a:pt x="1029919" y="1262384"/>
                  </a:lnTo>
                  <a:lnTo>
                    <a:pt x="1075898" y="1248368"/>
                  </a:lnTo>
                  <a:lnTo>
                    <a:pt x="1120473" y="1232081"/>
                  </a:lnTo>
                  <a:lnTo>
                    <a:pt x="1163540" y="1213608"/>
                  </a:lnTo>
                  <a:lnTo>
                    <a:pt x="1204998" y="1193034"/>
                  </a:lnTo>
                  <a:lnTo>
                    <a:pt x="1244742" y="1170444"/>
                  </a:lnTo>
                  <a:lnTo>
                    <a:pt x="1282669" y="1145923"/>
                  </a:lnTo>
                  <a:lnTo>
                    <a:pt x="1318677" y="1119557"/>
                  </a:lnTo>
                  <a:lnTo>
                    <a:pt x="1352661" y="1091432"/>
                  </a:lnTo>
                  <a:lnTo>
                    <a:pt x="1384520" y="1061631"/>
                  </a:lnTo>
                  <a:lnTo>
                    <a:pt x="1414150" y="1030242"/>
                  </a:lnTo>
                  <a:lnTo>
                    <a:pt x="1441447" y="997348"/>
                  </a:lnTo>
                  <a:lnTo>
                    <a:pt x="1466308" y="963036"/>
                  </a:lnTo>
                  <a:lnTo>
                    <a:pt x="1488631" y="927390"/>
                  </a:lnTo>
                  <a:lnTo>
                    <a:pt x="1508313" y="890496"/>
                  </a:lnTo>
                  <a:lnTo>
                    <a:pt x="1525249" y="852440"/>
                  </a:lnTo>
                  <a:lnTo>
                    <a:pt x="1539338" y="813306"/>
                  </a:lnTo>
                  <a:lnTo>
                    <a:pt x="1550475" y="773179"/>
                  </a:lnTo>
                  <a:lnTo>
                    <a:pt x="1558557" y="732146"/>
                  </a:lnTo>
                  <a:lnTo>
                    <a:pt x="1563483" y="690291"/>
                  </a:lnTo>
                  <a:lnTo>
                    <a:pt x="1565148" y="647700"/>
                  </a:lnTo>
                  <a:lnTo>
                    <a:pt x="1563483" y="605108"/>
                  </a:lnTo>
                  <a:lnTo>
                    <a:pt x="1558557" y="563253"/>
                  </a:lnTo>
                  <a:lnTo>
                    <a:pt x="1550475" y="522220"/>
                  </a:lnTo>
                  <a:lnTo>
                    <a:pt x="1539338" y="482093"/>
                  </a:lnTo>
                  <a:lnTo>
                    <a:pt x="1525249" y="442959"/>
                  </a:lnTo>
                  <a:lnTo>
                    <a:pt x="1508313" y="404903"/>
                  </a:lnTo>
                  <a:lnTo>
                    <a:pt x="1488631" y="368009"/>
                  </a:lnTo>
                  <a:lnTo>
                    <a:pt x="1466308" y="332363"/>
                  </a:lnTo>
                  <a:lnTo>
                    <a:pt x="1441447" y="298051"/>
                  </a:lnTo>
                  <a:lnTo>
                    <a:pt x="1414150" y="265157"/>
                  </a:lnTo>
                  <a:lnTo>
                    <a:pt x="1384520" y="233768"/>
                  </a:lnTo>
                  <a:lnTo>
                    <a:pt x="1352661" y="203967"/>
                  </a:lnTo>
                  <a:lnTo>
                    <a:pt x="1318677" y="175842"/>
                  </a:lnTo>
                  <a:lnTo>
                    <a:pt x="1282669" y="149476"/>
                  </a:lnTo>
                  <a:lnTo>
                    <a:pt x="1244742" y="124955"/>
                  </a:lnTo>
                  <a:lnTo>
                    <a:pt x="1204998" y="102365"/>
                  </a:lnTo>
                  <a:lnTo>
                    <a:pt x="1163540" y="81791"/>
                  </a:lnTo>
                  <a:lnTo>
                    <a:pt x="1120473" y="63318"/>
                  </a:lnTo>
                  <a:lnTo>
                    <a:pt x="1075898" y="47031"/>
                  </a:lnTo>
                  <a:lnTo>
                    <a:pt x="1029919" y="33015"/>
                  </a:lnTo>
                  <a:lnTo>
                    <a:pt x="982639" y="21357"/>
                  </a:lnTo>
                  <a:lnTo>
                    <a:pt x="934161" y="12141"/>
                  </a:lnTo>
                  <a:lnTo>
                    <a:pt x="884589" y="5453"/>
                  </a:lnTo>
                  <a:lnTo>
                    <a:pt x="834025" y="1377"/>
                  </a:lnTo>
                  <a:lnTo>
                    <a:pt x="782574" y="0"/>
                  </a:lnTo>
                  <a:close/>
                </a:path>
              </a:pathLst>
            </a:custGeom>
            <a:solidFill>
              <a:srgbClr val="B537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00872" y="3776472"/>
              <a:ext cx="1565275" cy="1295400"/>
            </a:xfrm>
            <a:custGeom>
              <a:avLst/>
              <a:gdLst/>
              <a:ahLst/>
              <a:cxnLst/>
              <a:rect l="l" t="t" r="r" b="b"/>
              <a:pathLst>
                <a:path w="1565275" h="1295400">
                  <a:moveTo>
                    <a:pt x="0" y="647700"/>
                  </a:moveTo>
                  <a:lnTo>
                    <a:pt x="1664" y="605108"/>
                  </a:lnTo>
                  <a:lnTo>
                    <a:pt x="6590" y="563253"/>
                  </a:lnTo>
                  <a:lnTo>
                    <a:pt x="14672" y="522220"/>
                  </a:lnTo>
                  <a:lnTo>
                    <a:pt x="25809" y="482093"/>
                  </a:lnTo>
                  <a:lnTo>
                    <a:pt x="39898" y="442959"/>
                  </a:lnTo>
                  <a:lnTo>
                    <a:pt x="56834" y="404903"/>
                  </a:lnTo>
                  <a:lnTo>
                    <a:pt x="76516" y="368009"/>
                  </a:lnTo>
                  <a:lnTo>
                    <a:pt x="98839" y="332363"/>
                  </a:lnTo>
                  <a:lnTo>
                    <a:pt x="123700" y="298051"/>
                  </a:lnTo>
                  <a:lnTo>
                    <a:pt x="150997" y="265157"/>
                  </a:lnTo>
                  <a:lnTo>
                    <a:pt x="180627" y="233768"/>
                  </a:lnTo>
                  <a:lnTo>
                    <a:pt x="212486" y="203967"/>
                  </a:lnTo>
                  <a:lnTo>
                    <a:pt x="246470" y="175842"/>
                  </a:lnTo>
                  <a:lnTo>
                    <a:pt x="282478" y="149476"/>
                  </a:lnTo>
                  <a:lnTo>
                    <a:pt x="320405" y="124955"/>
                  </a:lnTo>
                  <a:lnTo>
                    <a:pt x="360149" y="102365"/>
                  </a:lnTo>
                  <a:lnTo>
                    <a:pt x="401607" y="81791"/>
                  </a:lnTo>
                  <a:lnTo>
                    <a:pt x="444674" y="63318"/>
                  </a:lnTo>
                  <a:lnTo>
                    <a:pt x="489249" y="47031"/>
                  </a:lnTo>
                  <a:lnTo>
                    <a:pt x="535228" y="33015"/>
                  </a:lnTo>
                  <a:lnTo>
                    <a:pt x="582508" y="21357"/>
                  </a:lnTo>
                  <a:lnTo>
                    <a:pt x="630986" y="12141"/>
                  </a:lnTo>
                  <a:lnTo>
                    <a:pt x="680558" y="5453"/>
                  </a:lnTo>
                  <a:lnTo>
                    <a:pt x="731122" y="1377"/>
                  </a:lnTo>
                  <a:lnTo>
                    <a:pt x="782574" y="0"/>
                  </a:lnTo>
                  <a:lnTo>
                    <a:pt x="834025" y="1377"/>
                  </a:lnTo>
                  <a:lnTo>
                    <a:pt x="884589" y="5453"/>
                  </a:lnTo>
                  <a:lnTo>
                    <a:pt x="934161" y="12141"/>
                  </a:lnTo>
                  <a:lnTo>
                    <a:pt x="982639" y="21357"/>
                  </a:lnTo>
                  <a:lnTo>
                    <a:pt x="1029919" y="33015"/>
                  </a:lnTo>
                  <a:lnTo>
                    <a:pt x="1075898" y="47031"/>
                  </a:lnTo>
                  <a:lnTo>
                    <a:pt x="1120473" y="63318"/>
                  </a:lnTo>
                  <a:lnTo>
                    <a:pt x="1163540" y="81791"/>
                  </a:lnTo>
                  <a:lnTo>
                    <a:pt x="1204998" y="102365"/>
                  </a:lnTo>
                  <a:lnTo>
                    <a:pt x="1244742" y="124955"/>
                  </a:lnTo>
                  <a:lnTo>
                    <a:pt x="1282669" y="149476"/>
                  </a:lnTo>
                  <a:lnTo>
                    <a:pt x="1318677" y="175842"/>
                  </a:lnTo>
                  <a:lnTo>
                    <a:pt x="1352661" y="203967"/>
                  </a:lnTo>
                  <a:lnTo>
                    <a:pt x="1384520" y="233768"/>
                  </a:lnTo>
                  <a:lnTo>
                    <a:pt x="1414150" y="265157"/>
                  </a:lnTo>
                  <a:lnTo>
                    <a:pt x="1441447" y="298051"/>
                  </a:lnTo>
                  <a:lnTo>
                    <a:pt x="1466308" y="332363"/>
                  </a:lnTo>
                  <a:lnTo>
                    <a:pt x="1488631" y="368009"/>
                  </a:lnTo>
                  <a:lnTo>
                    <a:pt x="1508313" y="404903"/>
                  </a:lnTo>
                  <a:lnTo>
                    <a:pt x="1525249" y="442959"/>
                  </a:lnTo>
                  <a:lnTo>
                    <a:pt x="1539338" y="482093"/>
                  </a:lnTo>
                  <a:lnTo>
                    <a:pt x="1550475" y="522220"/>
                  </a:lnTo>
                  <a:lnTo>
                    <a:pt x="1558557" y="563253"/>
                  </a:lnTo>
                  <a:lnTo>
                    <a:pt x="1563483" y="605108"/>
                  </a:lnTo>
                  <a:lnTo>
                    <a:pt x="1565148" y="647700"/>
                  </a:lnTo>
                  <a:lnTo>
                    <a:pt x="1563483" y="690291"/>
                  </a:lnTo>
                  <a:lnTo>
                    <a:pt x="1558557" y="732146"/>
                  </a:lnTo>
                  <a:lnTo>
                    <a:pt x="1550475" y="773179"/>
                  </a:lnTo>
                  <a:lnTo>
                    <a:pt x="1539338" y="813306"/>
                  </a:lnTo>
                  <a:lnTo>
                    <a:pt x="1525249" y="852440"/>
                  </a:lnTo>
                  <a:lnTo>
                    <a:pt x="1508313" y="890496"/>
                  </a:lnTo>
                  <a:lnTo>
                    <a:pt x="1488631" y="927390"/>
                  </a:lnTo>
                  <a:lnTo>
                    <a:pt x="1466308" y="963036"/>
                  </a:lnTo>
                  <a:lnTo>
                    <a:pt x="1441447" y="997348"/>
                  </a:lnTo>
                  <a:lnTo>
                    <a:pt x="1414150" y="1030242"/>
                  </a:lnTo>
                  <a:lnTo>
                    <a:pt x="1384520" y="1061631"/>
                  </a:lnTo>
                  <a:lnTo>
                    <a:pt x="1352661" y="1091432"/>
                  </a:lnTo>
                  <a:lnTo>
                    <a:pt x="1318677" y="1119557"/>
                  </a:lnTo>
                  <a:lnTo>
                    <a:pt x="1282669" y="1145923"/>
                  </a:lnTo>
                  <a:lnTo>
                    <a:pt x="1244742" y="1170444"/>
                  </a:lnTo>
                  <a:lnTo>
                    <a:pt x="1204998" y="1193034"/>
                  </a:lnTo>
                  <a:lnTo>
                    <a:pt x="1163540" y="1213608"/>
                  </a:lnTo>
                  <a:lnTo>
                    <a:pt x="1120473" y="1232081"/>
                  </a:lnTo>
                  <a:lnTo>
                    <a:pt x="1075898" y="1248368"/>
                  </a:lnTo>
                  <a:lnTo>
                    <a:pt x="1029919" y="1262384"/>
                  </a:lnTo>
                  <a:lnTo>
                    <a:pt x="982639" y="1274042"/>
                  </a:lnTo>
                  <a:lnTo>
                    <a:pt x="934161" y="1283258"/>
                  </a:lnTo>
                  <a:lnTo>
                    <a:pt x="884589" y="1289946"/>
                  </a:lnTo>
                  <a:lnTo>
                    <a:pt x="834025" y="1294022"/>
                  </a:lnTo>
                  <a:lnTo>
                    <a:pt x="782574" y="1295400"/>
                  </a:lnTo>
                  <a:lnTo>
                    <a:pt x="731122" y="1294022"/>
                  </a:lnTo>
                  <a:lnTo>
                    <a:pt x="680558" y="1289946"/>
                  </a:lnTo>
                  <a:lnTo>
                    <a:pt x="630986" y="1283258"/>
                  </a:lnTo>
                  <a:lnTo>
                    <a:pt x="582508" y="1274042"/>
                  </a:lnTo>
                  <a:lnTo>
                    <a:pt x="535228" y="1262384"/>
                  </a:lnTo>
                  <a:lnTo>
                    <a:pt x="489249" y="1248368"/>
                  </a:lnTo>
                  <a:lnTo>
                    <a:pt x="444674" y="1232081"/>
                  </a:lnTo>
                  <a:lnTo>
                    <a:pt x="401607" y="1213608"/>
                  </a:lnTo>
                  <a:lnTo>
                    <a:pt x="360149" y="1193034"/>
                  </a:lnTo>
                  <a:lnTo>
                    <a:pt x="320405" y="1170444"/>
                  </a:lnTo>
                  <a:lnTo>
                    <a:pt x="282478" y="1145923"/>
                  </a:lnTo>
                  <a:lnTo>
                    <a:pt x="246470" y="1119557"/>
                  </a:lnTo>
                  <a:lnTo>
                    <a:pt x="212486" y="1091432"/>
                  </a:lnTo>
                  <a:lnTo>
                    <a:pt x="180627" y="1061631"/>
                  </a:lnTo>
                  <a:lnTo>
                    <a:pt x="150997" y="1030242"/>
                  </a:lnTo>
                  <a:lnTo>
                    <a:pt x="123700" y="997348"/>
                  </a:lnTo>
                  <a:lnTo>
                    <a:pt x="98839" y="963036"/>
                  </a:lnTo>
                  <a:lnTo>
                    <a:pt x="76516" y="927390"/>
                  </a:lnTo>
                  <a:lnTo>
                    <a:pt x="56834" y="890496"/>
                  </a:lnTo>
                  <a:lnTo>
                    <a:pt x="39898" y="852440"/>
                  </a:lnTo>
                  <a:lnTo>
                    <a:pt x="25809" y="813306"/>
                  </a:lnTo>
                  <a:lnTo>
                    <a:pt x="14672" y="773179"/>
                  </a:lnTo>
                  <a:lnTo>
                    <a:pt x="6590" y="732146"/>
                  </a:lnTo>
                  <a:lnTo>
                    <a:pt x="1664" y="690291"/>
                  </a:lnTo>
                  <a:lnTo>
                    <a:pt x="0" y="647700"/>
                  </a:lnTo>
                  <a:close/>
                </a:path>
              </a:pathLst>
            </a:custGeom>
            <a:ln w="12700">
              <a:solidFill>
                <a:srgbClr val="A992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19627" y="3890772"/>
              <a:ext cx="838200" cy="1066800"/>
            </a:xfrm>
            <a:custGeom>
              <a:avLst/>
              <a:gdLst/>
              <a:ahLst/>
              <a:cxnLst/>
              <a:rect l="l" t="t" r="r" b="b"/>
              <a:pathLst>
                <a:path w="838200" h="1066800">
                  <a:moveTo>
                    <a:pt x="0" y="0"/>
                  </a:moveTo>
                  <a:lnTo>
                    <a:pt x="0" y="1066800"/>
                  </a:lnTo>
                  <a:lnTo>
                    <a:pt x="838200" y="733425"/>
                  </a:lnTo>
                  <a:lnTo>
                    <a:pt x="838200" y="333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19627" y="3890772"/>
              <a:ext cx="838200" cy="1066800"/>
            </a:xfrm>
            <a:custGeom>
              <a:avLst/>
              <a:gdLst/>
              <a:ahLst/>
              <a:cxnLst/>
              <a:rect l="l" t="t" r="r" b="b"/>
              <a:pathLst>
                <a:path w="838200" h="1066800">
                  <a:moveTo>
                    <a:pt x="0" y="0"/>
                  </a:moveTo>
                  <a:lnTo>
                    <a:pt x="838200" y="333375"/>
                  </a:lnTo>
                  <a:lnTo>
                    <a:pt x="838200" y="733425"/>
                  </a:lnTo>
                  <a:lnTo>
                    <a:pt x="0" y="1066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05733" y="4030218"/>
              <a:ext cx="629920" cy="813435"/>
            </a:xfrm>
            <a:custGeom>
              <a:avLst/>
              <a:gdLst/>
              <a:ahLst/>
              <a:cxnLst/>
              <a:rect l="l" t="t" r="r" b="b"/>
              <a:pathLst>
                <a:path w="629920" h="813435">
                  <a:moveTo>
                    <a:pt x="629412" y="280415"/>
                  </a:moveTo>
                  <a:lnTo>
                    <a:pt x="629412" y="585215"/>
                  </a:lnTo>
                </a:path>
                <a:path w="629920" h="813435">
                  <a:moveTo>
                    <a:pt x="477012" y="204215"/>
                  </a:moveTo>
                  <a:lnTo>
                    <a:pt x="477012" y="647064"/>
                  </a:lnTo>
                </a:path>
                <a:path w="629920" h="813435">
                  <a:moveTo>
                    <a:pt x="333756" y="118871"/>
                  </a:moveTo>
                  <a:lnTo>
                    <a:pt x="333756" y="693927"/>
                  </a:lnTo>
                </a:path>
                <a:path w="629920" h="813435">
                  <a:moveTo>
                    <a:pt x="181356" y="71627"/>
                  </a:moveTo>
                  <a:lnTo>
                    <a:pt x="181356" y="779398"/>
                  </a:lnTo>
                </a:path>
                <a:path w="629920" h="813435">
                  <a:moveTo>
                    <a:pt x="0" y="0"/>
                  </a:moveTo>
                  <a:lnTo>
                    <a:pt x="0" y="812926"/>
                  </a:lnTo>
                </a:path>
              </a:pathLst>
            </a:custGeom>
            <a:ln w="3175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58055" y="3796284"/>
              <a:ext cx="1066800" cy="1280160"/>
            </a:xfrm>
            <a:custGeom>
              <a:avLst/>
              <a:gdLst/>
              <a:ahLst/>
              <a:cxnLst/>
              <a:rect l="l" t="t" r="r" b="b"/>
              <a:pathLst>
                <a:path w="1066800" h="1280160">
                  <a:moveTo>
                    <a:pt x="1066800" y="0"/>
                  </a:moveTo>
                  <a:lnTo>
                    <a:pt x="0" y="424307"/>
                  </a:lnTo>
                  <a:lnTo>
                    <a:pt x="0" y="855853"/>
                  </a:lnTo>
                  <a:lnTo>
                    <a:pt x="1066800" y="128016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58055" y="3796284"/>
              <a:ext cx="1066800" cy="1280160"/>
            </a:xfrm>
            <a:custGeom>
              <a:avLst/>
              <a:gdLst/>
              <a:ahLst/>
              <a:cxnLst/>
              <a:rect l="l" t="t" r="r" b="b"/>
              <a:pathLst>
                <a:path w="1066800" h="1280160">
                  <a:moveTo>
                    <a:pt x="1066800" y="1280160"/>
                  </a:moveTo>
                  <a:lnTo>
                    <a:pt x="0" y="855853"/>
                  </a:lnTo>
                  <a:lnTo>
                    <a:pt x="0" y="424307"/>
                  </a:lnTo>
                  <a:lnTo>
                    <a:pt x="1066800" y="0"/>
                  </a:lnTo>
                  <a:lnTo>
                    <a:pt x="1066800" y="1280160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17313" y="3934206"/>
              <a:ext cx="800100" cy="976630"/>
            </a:xfrm>
            <a:custGeom>
              <a:avLst/>
              <a:gdLst/>
              <a:ahLst/>
              <a:cxnLst/>
              <a:rect l="l" t="t" r="r" b="b"/>
              <a:pathLst>
                <a:path w="800100" h="976629">
                  <a:moveTo>
                    <a:pt x="0" y="640334"/>
                  </a:moveTo>
                  <a:lnTo>
                    <a:pt x="0" y="274320"/>
                  </a:lnTo>
                </a:path>
                <a:path w="800100" h="976629">
                  <a:moveTo>
                    <a:pt x="193548" y="731520"/>
                  </a:moveTo>
                  <a:lnTo>
                    <a:pt x="193548" y="199644"/>
                  </a:lnTo>
                </a:path>
                <a:path w="800100" h="976629">
                  <a:moveTo>
                    <a:pt x="374903" y="833882"/>
                  </a:moveTo>
                  <a:lnTo>
                    <a:pt x="374903" y="143256"/>
                  </a:lnTo>
                </a:path>
                <a:path w="800100" h="976629">
                  <a:moveTo>
                    <a:pt x="569976" y="891159"/>
                  </a:moveTo>
                  <a:lnTo>
                    <a:pt x="569976" y="41148"/>
                  </a:lnTo>
                </a:path>
                <a:path w="800100" h="976629">
                  <a:moveTo>
                    <a:pt x="800100" y="976249"/>
                  </a:moveTo>
                  <a:lnTo>
                    <a:pt x="800100" y="0"/>
                  </a:lnTo>
                </a:path>
              </a:pathLst>
            </a:custGeom>
            <a:ln w="3175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97851" y="3666744"/>
              <a:ext cx="957580" cy="1515110"/>
            </a:xfrm>
            <a:custGeom>
              <a:avLst/>
              <a:gdLst/>
              <a:ahLst/>
              <a:cxnLst/>
              <a:rect l="l" t="t" r="r" b="b"/>
              <a:pathLst>
                <a:path w="957579" h="1515110">
                  <a:moveTo>
                    <a:pt x="957072" y="0"/>
                  </a:moveTo>
                  <a:lnTo>
                    <a:pt x="0" y="380618"/>
                  </a:lnTo>
                  <a:lnTo>
                    <a:pt x="0" y="1134236"/>
                  </a:lnTo>
                  <a:lnTo>
                    <a:pt x="957072" y="1514855"/>
                  </a:lnTo>
                  <a:lnTo>
                    <a:pt x="95707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97851" y="3666744"/>
              <a:ext cx="957580" cy="1515110"/>
            </a:xfrm>
            <a:custGeom>
              <a:avLst/>
              <a:gdLst/>
              <a:ahLst/>
              <a:cxnLst/>
              <a:rect l="l" t="t" r="r" b="b"/>
              <a:pathLst>
                <a:path w="957579" h="1515110">
                  <a:moveTo>
                    <a:pt x="957072" y="1514855"/>
                  </a:moveTo>
                  <a:lnTo>
                    <a:pt x="0" y="1134236"/>
                  </a:lnTo>
                  <a:lnTo>
                    <a:pt x="0" y="380618"/>
                  </a:lnTo>
                  <a:lnTo>
                    <a:pt x="957072" y="0"/>
                  </a:lnTo>
                  <a:lnTo>
                    <a:pt x="957072" y="1514855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40345" y="3829050"/>
              <a:ext cx="718185" cy="1154430"/>
            </a:xfrm>
            <a:custGeom>
              <a:avLst/>
              <a:gdLst/>
              <a:ahLst/>
              <a:cxnLst/>
              <a:rect l="l" t="t" r="r" b="b"/>
              <a:pathLst>
                <a:path w="718184" h="1154429">
                  <a:moveTo>
                    <a:pt x="0" y="757301"/>
                  </a:moveTo>
                  <a:lnTo>
                    <a:pt x="0" y="324612"/>
                  </a:lnTo>
                </a:path>
                <a:path w="718184" h="1154429">
                  <a:moveTo>
                    <a:pt x="173735" y="866394"/>
                  </a:moveTo>
                  <a:lnTo>
                    <a:pt x="173735" y="237744"/>
                  </a:lnTo>
                </a:path>
                <a:path w="718184" h="1154429">
                  <a:moveTo>
                    <a:pt x="336803" y="985393"/>
                  </a:moveTo>
                  <a:lnTo>
                    <a:pt x="336803" y="169163"/>
                  </a:lnTo>
                </a:path>
                <a:path w="718184" h="1154429">
                  <a:moveTo>
                    <a:pt x="510539" y="1053464"/>
                  </a:moveTo>
                  <a:lnTo>
                    <a:pt x="510539" y="48768"/>
                  </a:lnTo>
                </a:path>
                <a:path w="718184" h="1154429">
                  <a:moveTo>
                    <a:pt x="717803" y="1153922"/>
                  </a:moveTo>
                  <a:lnTo>
                    <a:pt x="717803" y="0"/>
                  </a:lnTo>
                </a:path>
              </a:pathLst>
            </a:custGeom>
            <a:ln w="3175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40779" y="3678936"/>
              <a:ext cx="957580" cy="1515110"/>
            </a:xfrm>
            <a:custGeom>
              <a:avLst/>
              <a:gdLst/>
              <a:ahLst/>
              <a:cxnLst/>
              <a:rect l="l" t="t" r="r" b="b"/>
              <a:pathLst>
                <a:path w="957579" h="1515110">
                  <a:moveTo>
                    <a:pt x="0" y="0"/>
                  </a:moveTo>
                  <a:lnTo>
                    <a:pt x="0" y="1514856"/>
                  </a:lnTo>
                  <a:lnTo>
                    <a:pt x="957072" y="1134237"/>
                  </a:lnTo>
                  <a:lnTo>
                    <a:pt x="957072" y="380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40779" y="3678936"/>
              <a:ext cx="957580" cy="1515110"/>
            </a:xfrm>
            <a:custGeom>
              <a:avLst/>
              <a:gdLst/>
              <a:ahLst/>
              <a:cxnLst/>
              <a:rect l="l" t="t" r="r" b="b"/>
              <a:pathLst>
                <a:path w="957579" h="1515110">
                  <a:moveTo>
                    <a:pt x="0" y="0"/>
                  </a:moveTo>
                  <a:lnTo>
                    <a:pt x="957072" y="380619"/>
                  </a:lnTo>
                  <a:lnTo>
                    <a:pt x="957072" y="1134237"/>
                  </a:lnTo>
                  <a:lnTo>
                    <a:pt x="0" y="151485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39077" y="3877818"/>
              <a:ext cx="718185" cy="1154430"/>
            </a:xfrm>
            <a:custGeom>
              <a:avLst/>
              <a:gdLst/>
              <a:ahLst/>
              <a:cxnLst/>
              <a:rect l="l" t="t" r="r" b="b"/>
              <a:pathLst>
                <a:path w="718184" h="1154429">
                  <a:moveTo>
                    <a:pt x="717803" y="397763"/>
                  </a:moveTo>
                  <a:lnTo>
                    <a:pt x="717803" y="830452"/>
                  </a:lnTo>
                </a:path>
                <a:path w="718184" h="1154429">
                  <a:moveTo>
                    <a:pt x="544068" y="289559"/>
                  </a:moveTo>
                  <a:lnTo>
                    <a:pt x="544068" y="918209"/>
                  </a:lnTo>
                </a:path>
                <a:path w="718184" h="1154429">
                  <a:moveTo>
                    <a:pt x="381000" y="169163"/>
                  </a:moveTo>
                  <a:lnTo>
                    <a:pt x="381000" y="985392"/>
                  </a:lnTo>
                </a:path>
                <a:path w="718184" h="1154429">
                  <a:moveTo>
                    <a:pt x="207264" y="100583"/>
                  </a:moveTo>
                  <a:lnTo>
                    <a:pt x="207264" y="1105280"/>
                  </a:lnTo>
                </a:path>
                <a:path w="718184" h="1154429">
                  <a:moveTo>
                    <a:pt x="0" y="0"/>
                  </a:moveTo>
                  <a:lnTo>
                    <a:pt x="0" y="1153921"/>
                  </a:lnTo>
                </a:path>
              </a:pathLst>
            </a:custGeom>
            <a:ln w="3175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65391" y="4665599"/>
              <a:ext cx="171450" cy="744220"/>
            </a:xfrm>
            <a:custGeom>
              <a:avLst/>
              <a:gdLst/>
              <a:ahLst/>
              <a:cxnLst/>
              <a:rect l="l" t="t" r="r" b="b"/>
              <a:pathLst>
                <a:path w="171450" h="744220">
                  <a:moveTo>
                    <a:pt x="85578" y="75800"/>
                  </a:moveTo>
                  <a:lnTo>
                    <a:pt x="66528" y="108458"/>
                  </a:lnTo>
                  <a:lnTo>
                    <a:pt x="66528" y="744092"/>
                  </a:lnTo>
                  <a:lnTo>
                    <a:pt x="104628" y="744092"/>
                  </a:lnTo>
                  <a:lnTo>
                    <a:pt x="104628" y="108458"/>
                  </a:lnTo>
                  <a:lnTo>
                    <a:pt x="85578" y="75800"/>
                  </a:lnTo>
                  <a:close/>
                </a:path>
                <a:path w="171450" h="744220">
                  <a:moveTo>
                    <a:pt x="85578" y="0"/>
                  </a:moveTo>
                  <a:lnTo>
                    <a:pt x="2393" y="142494"/>
                  </a:lnTo>
                  <a:lnTo>
                    <a:pt x="0" y="149689"/>
                  </a:lnTo>
                  <a:lnTo>
                    <a:pt x="488" y="157003"/>
                  </a:lnTo>
                  <a:lnTo>
                    <a:pt x="3643" y="163603"/>
                  </a:lnTo>
                  <a:lnTo>
                    <a:pt x="9251" y="168656"/>
                  </a:lnTo>
                  <a:lnTo>
                    <a:pt x="16446" y="171049"/>
                  </a:lnTo>
                  <a:lnTo>
                    <a:pt x="23760" y="170561"/>
                  </a:lnTo>
                  <a:lnTo>
                    <a:pt x="30360" y="167405"/>
                  </a:lnTo>
                  <a:lnTo>
                    <a:pt x="35413" y="161798"/>
                  </a:lnTo>
                  <a:lnTo>
                    <a:pt x="66528" y="108458"/>
                  </a:lnTo>
                  <a:lnTo>
                    <a:pt x="66528" y="37845"/>
                  </a:lnTo>
                  <a:lnTo>
                    <a:pt x="107671" y="37845"/>
                  </a:lnTo>
                  <a:lnTo>
                    <a:pt x="85578" y="0"/>
                  </a:lnTo>
                  <a:close/>
                </a:path>
                <a:path w="171450" h="744220">
                  <a:moveTo>
                    <a:pt x="107671" y="37845"/>
                  </a:moveTo>
                  <a:lnTo>
                    <a:pt x="104628" y="37845"/>
                  </a:lnTo>
                  <a:lnTo>
                    <a:pt x="104628" y="108458"/>
                  </a:lnTo>
                  <a:lnTo>
                    <a:pt x="135743" y="161798"/>
                  </a:lnTo>
                  <a:lnTo>
                    <a:pt x="140795" y="167405"/>
                  </a:lnTo>
                  <a:lnTo>
                    <a:pt x="147395" y="170561"/>
                  </a:lnTo>
                  <a:lnTo>
                    <a:pt x="154709" y="171049"/>
                  </a:lnTo>
                  <a:lnTo>
                    <a:pt x="161905" y="168656"/>
                  </a:lnTo>
                  <a:lnTo>
                    <a:pt x="167512" y="163603"/>
                  </a:lnTo>
                  <a:lnTo>
                    <a:pt x="170668" y="157003"/>
                  </a:lnTo>
                  <a:lnTo>
                    <a:pt x="171156" y="149689"/>
                  </a:lnTo>
                  <a:lnTo>
                    <a:pt x="168763" y="142494"/>
                  </a:lnTo>
                  <a:lnTo>
                    <a:pt x="107671" y="37845"/>
                  </a:lnTo>
                  <a:close/>
                </a:path>
                <a:path w="171450" h="744220">
                  <a:moveTo>
                    <a:pt x="104628" y="37845"/>
                  </a:moveTo>
                  <a:lnTo>
                    <a:pt x="66528" y="37845"/>
                  </a:lnTo>
                  <a:lnTo>
                    <a:pt x="66528" y="108458"/>
                  </a:lnTo>
                  <a:lnTo>
                    <a:pt x="85578" y="75800"/>
                  </a:lnTo>
                  <a:lnTo>
                    <a:pt x="69068" y="47498"/>
                  </a:lnTo>
                  <a:lnTo>
                    <a:pt x="104628" y="47498"/>
                  </a:lnTo>
                  <a:lnTo>
                    <a:pt x="104628" y="37845"/>
                  </a:lnTo>
                  <a:close/>
                </a:path>
                <a:path w="171450" h="744220">
                  <a:moveTo>
                    <a:pt x="104628" y="47498"/>
                  </a:moveTo>
                  <a:lnTo>
                    <a:pt x="102088" y="47498"/>
                  </a:lnTo>
                  <a:lnTo>
                    <a:pt x="85578" y="75800"/>
                  </a:lnTo>
                  <a:lnTo>
                    <a:pt x="104628" y="108458"/>
                  </a:lnTo>
                  <a:lnTo>
                    <a:pt x="104628" y="47498"/>
                  </a:lnTo>
                  <a:close/>
                </a:path>
                <a:path w="171450" h="744220">
                  <a:moveTo>
                    <a:pt x="102088" y="47498"/>
                  </a:moveTo>
                  <a:lnTo>
                    <a:pt x="69068" y="47498"/>
                  </a:lnTo>
                  <a:lnTo>
                    <a:pt x="85578" y="75800"/>
                  </a:lnTo>
                  <a:lnTo>
                    <a:pt x="102088" y="47498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160522" y="4957571"/>
            <a:ext cx="521334" cy="1076325"/>
            <a:chOff x="3160522" y="4957571"/>
            <a:chExt cx="521334" cy="1076325"/>
          </a:xfrm>
        </p:grpSpPr>
        <p:sp>
          <p:nvSpPr>
            <p:cNvPr id="21" name="object 21"/>
            <p:cNvSpPr/>
            <p:nvPr/>
          </p:nvSpPr>
          <p:spPr>
            <a:xfrm>
              <a:off x="3201543" y="5635194"/>
              <a:ext cx="480059" cy="398780"/>
            </a:xfrm>
            <a:custGeom>
              <a:avLst/>
              <a:gdLst/>
              <a:ahLst/>
              <a:cxnLst/>
              <a:rect l="l" t="t" r="r" b="b"/>
              <a:pathLst>
                <a:path w="480060" h="398779">
                  <a:moveTo>
                    <a:pt x="224581" y="250925"/>
                  </a:moveTo>
                  <a:lnTo>
                    <a:pt x="94742" y="313993"/>
                  </a:lnTo>
                  <a:lnTo>
                    <a:pt x="80704" y="324697"/>
                  </a:lnTo>
                  <a:lnTo>
                    <a:pt x="72167" y="339440"/>
                  </a:lnTo>
                  <a:lnTo>
                    <a:pt x="69774" y="356312"/>
                  </a:lnTo>
                  <a:lnTo>
                    <a:pt x="74168" y="373403"/>
                  </a:lnTo>
                  <a:lnTo>
                    <a:pt x="84901" y="387435"/>
                  </a:lnTo>
                  <a:lnTo>
                    <a:pt x="99647" y="395981"/>
                  </a:lnTo>
                  <a:lnTo>
                    <a:pt x="116512" y="398378"/>
                  </a:lnTo>
                  <a:lnTo>
                    <a:pt x="133604" y="393965"/>
                  </a:lnTo>
                  <a:lnTo>
                    <a:pt x="402456" y="263383"/>
                  </a:lnTo>
                  <a:lnTo>
                    <a:pt x="388493" y="263383"/>
                  </a:lnTo>
                  <a:lnTo>
                    <a:pt x="224581" y="250925"/>
                  </a:lnTo>
                  <a:close/>
                </a:path>
                <a:path w="480060" h="398779">
                  <a:moveTo>
                    <a:pt x="303936" y="212380"/>
                  </a:moveTo>
                  <a:lnTo>
                    <a:pt x="224581" y="250925"/>
                  </a:lnTo>
                  <a:lnTo>
                    <a:pt x="388493" y="263383"/>
                  </a:lnTo>
                  <a:lnTo>
                    <a:pt x="389091" y="255649"/>
                  </a:lnTo>
                  <a:lnTo>
                    <a:pt x="366648" y="255649"/>
                  </a:lnTo>
                  <a:lnTo>
                    <a:pt x="303936" y="212380"/>
                  </a:lnTo>
                  <a:close/>
                </a:path>
                <a:path w="480060" h="398779">
                  <a:moveTo>
                    <a:pt x="129809" y="0"/>
                  </a:moveTo>
                  <a:lnTo>
                    <a:pt x="113936" y="6219"/>
                  </a:lnTo>
                  <a:lnTo>
                    <a:pt x="101218" y="18476"/>
                  </a:lnTo>
                  <a:lnTo>
                    <a:pt x="94251" y="34702"/>
                  </a:lnTo>
                  <a:lnTo>
                    <a:pt x="94059" y="51742"/>
                  </a:lnTo>
                  <a:lnTo>
                    <a:pt x="100272" y="67609"/>
                  </a:lnTo>
                  <a:lnTo>
                    <a:pt x="112521" y="80313"/>
                  </a:lnTo>
                  <a:lnTo>
                    <a:pt x="231318" y="162277"/>
                  </a:lnTo>
                  <a:lnTo>
                    <a:pt x="395351" y="174750"/>
                  </a:lnTo>
                  <a:lnTo>
                    <a:pt x="388493" y="263383"/>
                  </a:lnTo>
                  <a:lnTo>
                    <a:pt x="402456" y="263383"/>
                  </a:lnTo>
                  <a:lnTo>
                    <a:pt x="479932" y="225753"/>
                  </a:lnTo>
                  <a:lnTo>
                    <a:pt x="163068" y="7135"/>
                  </a:lnTo>
                  <a:lnTo>
                    <a:pt x="146849" y="183"/>
                  </a:lnTo>
                  <a:lnTo>
                    <a:pt x="129809" y="0"/>
                  </a:lnTo>
                  <a:close/>
                </a:path>
                <a:path w="480060" h="398779">
                  <a:moveTo>
                    <a:pt x="372491" y="179081"/>
                  </a:moveTo>
                  <a:lnTo>
                    <a:pt x="303936" y="212380"/>
                  </a:lnTo>
                  <a:lnTo>
                    <a:pt x="366648" y="255649"/>
                  </a:lnTo>
                  <a:lnTo>
                    <a:pt x="372491" y="179081"/>
                  </a:lnTo>
                  <a:close/>
                </a:path>
                <a:path w="480060" h="398779">
                  <a:moveTo>
                    <a:pt x="395015" y="179081"/>
                  </a:moveTo>
                  <a:lnTo>
                    <a:pt x="372491" y="179081"/>
                  </a:lnTo>
                  <a:lnTo>
                    <a:pt x="366648" y="255649"/>
                  </a:lnTo>
                  <a:lnTo>
                    <a:pt x="389091" y="255649"/>
                  </a:lnTo>
                  <a:lnTo>
                    <a:pt x="395015" y="179081"/>
                  </a:lnTo>
                  <a:close/>
                </a:path>
                <a:path w="480060" h="398779">
                  <a:moveTo>
                    <a:pt x="6857" y="145210"/>
                  </a:moveTo>
                  <a:lnTo>
                    <a:pt x="0" y="233856"/>
                  </a:lnTo>
                  <a:lnTo>
                    <a:pt x="224581" y="250925"/>
                  </a:lnTo>
                  <a:lnTo>
                    <a:pt x="303936" y="212380"/>
                  </a:lnTo>
                  <a:lnTo>
                    <a:pt x="231318" y="162277"/>
                  </a:lnTo>
                  <a:lnTo>
                    <a:pt x="6857" y="145210"/>
                  </a:lnTo>
                  <a:close/>
                </a:path>
                <a:path w="480060" h="398779">
                  <a:moveTo>
                    <a:pt x="231318" y="162277"/>
                  </a:moveTo>
                  <a:lnTo>
                    <a:pt x="303936" y="212380"/>
                  </a:lnTo>
                  <a:lnTo>
                    <a:pt x="372491" y="179081"/>
                  </a:lnTo>
                  <a:lnTo>
                    <a:pt x="395015" y="179081"/>
                  </a:lnTo>
                  <a:lnTo>
                    <a:pt x="395351" y="174750"/>
                  </a:lnTo>
                  <a:lnTo>
                    <a:pt x="231318" y="162277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4972" y="4957571"/>
              <a:ext cx="0" cy="903605"/>
            </a:xfrm>
            <a:custGeom>
              <a:avLst/>
              <a:gdLst/>
              <a:ahLst/>
              <a:cxnLst/>
              <a:rect l="l" t="t" r="r" b="b"/>
              <a:pathLst>
                <a:path h="903604">
                  <a:moveTo>
                    <a:pt x="0" y="0"/>
                  </a:moveTo>
                  <a:lnTo>
                    <a:pt x="0" y="902982"/>
                  </a:lnTo>
                </a:path>
              </a:pathLst>
            </a:custGeom>
            <a:ln w="889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4306806" y="4724146"/>
            <a:ext cx="399415" cy="660400"/>
          </a:xfrm>
          <a:custGeom>
            <a:avLst/>
            <a:gdLst/>
            <a:ahLst/>
            <a:cxnLst/>
            <a:rect l="l" t="t" r="r" b="b"/>
            <a:pathLst>
              <a:path w="399414" h="660400">
                <a:moveTo>
                  <a:pt x="199661" y="176366"/>
                </a:moveTo>
                <a:lnTo>
                  <a:pt x="155211" y="252566"/>
                </a:lnTo>
                <a:lnTo>
                  <a:pt x="155211" y="660399"/>
                </a:lnTo>
                <a:lnTo>
                  <a:pt x="244111" y="660399"/>
                </a:lnTo>
                <a:lnTo>
                  <a:pt x="244111" y="252566"/>
                </a:lnTo>
                <a:lnTo>
                  <a:pt x="199661" y="176366"/>
                </a:lnTo>
                <a:close/>
              </a:path>
              <a:path w="399414" h="660400">
                <a:moveTo>
                  <a:pt x="199661" y="0"/>
                </a:moveTo>
                <a:lnTo>
                  <a:pt x="5732" y="332612"/>
                </a:lnTo>
                <a:lnTo>
                  <a:pt x="0" y="349313"/>
                </a:lnTo>
                <a:lnTo>
                  <a:pt x="1113" y="366299"/>
                </a:lnTo>
                <a:lnTo>
                  <a:pt x="8536" y="381619"/>
                </a:lnTo>
                <a:lnTo>
                  <a:pt x="21734" y="393318"/>
                </a:lnTo>
                <a:lnTo>
                  <a:pt x="38435" y="399051"/>
                </a:lnTo>
                <a:lnTo>
                  <a:pt x="55421" y="397938"/>
                </a:lnTo>
                <a:lnTo>
                  <a:pt x="70740" y="390515"/>
                </a:lnTo>
                <a:lnTo>
                  <a:pt x="82440" y="377316"/>
                </a:lnTo>
                <a:lnTo>
                  <a:pt x="155211" y="252566"/>
                </a:lnTo>
                <a:lnTo>
                  <a:pt x="155211" y="88264"/>
                </a:lnTo>
                <a:lnTo>
                  <a:pt x="251124" y="88264"/>
                </a:lnTo>
                <a:lnTo>
                  <a:pt x="199661" y="0"/>
                </a:lnTo>
                <a:close/>
              </a:path>
              <a:path w="399414" h="660400">
                <a:moveTo>
                  <a:pt x="251124" y="88264"/>
                </a:moveTo>
                <a:lnTo>
                  <a:pt x="244111" y="88264"/>
                </a:lnTo>
                <a:lnTo>
                  <a:pt x="244111" y="252566"/>
                </a:lnTo>
                <a:lnTo>
                  <a:pt x="316882" y="377316"/>
                </a:lnTo>
                <a:lnTo>
                  <a:pt x="328582" y="390515"/>
                </a:lnTo>
                <a:lnTo>
                  <a:pt x="343902" y="397938"/>
                </a:lnTo>
                <a:lnTo>
                  <a:pt x="360888" y="399051"/>
                </a:lnTo>
                <a:lnTo>
                  <a:pt x="377588" y="393318"/>
                </a:lnTo>
                <a:lnTo>
                  <a:pt x="390786" y="381619"/>
                </a:lnTo>
                <a:lnTo>
                  <a:pt x="398210" y="366299"/>
                </a:lnTo>
                <a:lnTo>
                  <a:pt x="399323" y="349313"/>
                </a:lnTo>
                <a:lnTo>
                  <a:pt x="393590" y="332612"/>
                </a:lnTo>
                <a:lnTo>
                  <a:pt x="251124" y="88264"/>
                </a:lnTo>
                <a:close/>
              </a:path>
              <a:path w="399414" h="660400">
                <a:moveTo>
                  <a:pt x="244111" y="88264"/>
                </a:moveTo>
                <a:lnTo>
                  <a:pt x="155211" y="88264"/>
                </a:lnTo>
                <a:lnTo>
                  <a:pt x="155211" y="252566"/>
                </a:lnTo>
                <a:lnTo>
                  <a:pt x="199661" y="176366"/>
                </a:lnTo>
                <a:lnTo>
                  <a:pt x="161307" y="110616"/>
                </a:lnTo>
                <a:lnTo>
                  <a:pt x="244111" y="110616"/>
                </a:lnTo>
                <a:lnTo>
                  <a:pt x="244111" y="88264"/>
                </a:lnTo>
                <a:close/>
              </a:path>
              <a:path w="399414" h="660400">
                <a:moveTo>
                  <a:pt x="244111" y="110616"/>
                </a:moveTo>
                <a:lnTo>
                  <a:pt x="238015" y="110616"/>
                </a:lnTo>
                <a:lnTo>
                  <a:pt x="199661" y="176366"/>
                </a:lnTo>
                <a:lnTo>
                  <a:pt x="244111" y="252566"/>
                </a:lnTo>
                <a:lnTo>
                  <a:pt x="244111" y="110616"/>
                </a:lnTo>
                <a:close/>
              </a:path>
              <a:path w="399414" h="660400">
                <a:moveTo>
                  <a:pt x="238015" y="110616"/>
                </a:moveTo>
                <a:lnTo>
                  <a:pt x="161307" y="110616"/>
                </a:lnTo>
                <a:lnTo>
                  <a:pt x="199661" y="176366"/>
                </a:lnTo>
                <a:lnTo>
                  <a:pt x="238015" y="110616"/>
                </a:lnTo>
                <a:close/>
              </a:path>
            </a:pathLst>
          </a:custGeom>
          <a:solidFill>
            <a:srgbClr val="00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77840" y="3136900"/>
            <a:ext cx="2296160" cy="928369"/>
          </a:xfrm>
          <a:custGeom>
            <a:avLst/>
            <a:gdLst/>
            <a:ahLst/>
            <a:cxnLst/>
            <a:rect l="l" t="t" r="r" b="b"/>
            <a:pathLst>
              <a:path w="2296159" h="928370">
                <a:moveTo>
                  <a:pt x="2039886" y="551265"/>
                </a:moveTo>
                <a:lnTo>
                  <a:pt x="1915160" y="556259"/>
                </a:lnTo>
                <a:lnTo>
                  <a:pt x="2120518" y="928369"/>
                </a:lnTo>
                <a:lnTo>
                  <a:pt x="2261876" y="615950"/>
                </a:lnTo>
                <a:lnTo>
                  <a:pt x="2044573" y="615950"/>
                </a:lnTo>
                <a:lnTo>
                  <a:pt x="2040854" y="553976"/>
                </a:lnTo>
                <a:lnTo>
                  <a:pt x="2039886" y="551265"/>
                </a:lnTo>
                <a:close/>
              </a:path>
              <a:path w="2296159" h="928370">
                <a:moveTo>
                  <a:pt x="1104773" y="0"/>
                </a:moveTo>
                <a:lnTo>
                  <a:pt x="824611" y="0"/>
                </a:lnTo>
                <a:lnTo>
                  <a:pt x="794893" y="1270"/>
                </a:lnTo>
                <a:lnTo>
                  <a:pt x="740156" y="1270"/>
                </a:lnTo>
                <a:lnTo>
                  <a:pt x="692023" y="2539"/>
                </a:lnTo>
                <a:lnTo>
                  <a:pt x="626618" y="2539"/>
                </a:lnTo>
                <a:lnTo>
                  <a:pt x="586613" y="5079"/>
                </a:lnTo>
                <a:lnTo>
                  <a:pt x="567944" y="5079"/>
                </a:lnTo>
                <a:lnTo>
                  <a:pt x="514985" y="8889"/>
                </a:lnTo>
                <a:lnTo>
                  <a:pt x="498348" y="8889"/>
                </a:lnTo>
                <a:lnTo>
                  <a:pt x="482219" y="11429"/>
                </a:lnTo>
                <a:lnTo>
                  <a:pt x="451738" y="13970"/>
                </a:lnTo>
                <a:lnTo>
                  <a:pt x="422783" y="17779"/>
                </a:lnTo>
                <a:lnTo>
                  <a:pt x="368935" y="29210"/>
                </a:lnTo>
                <a:lnTo>
                  <a:pt x="296037" y="53339"/>
                </a:lnTo>
                <a:lnTo>
                  <a:pt x="250825" y="74929"/>
                </a:lnTo>
                <a:lnTo>
                  <a:pt x="204978" y="102870"/>
                </a:lnTo>
                <a:lnTo>
                  <a:pt x="163575" y="139700"/>
                </a:lnTo>
                <a:lnTo>
                  <a:pt x="130048" y="181610"/>
                </a:lnTo>
                <a:lnTo>
                  <a:pt x="103124" y="224789"/>
                </a:lnTo>
                <a:lnTo>
                  <a:pt x="81534" y="270510"/>
                </a:lnTo>
                <a:lnTo>
                  <a:pt x="63881" y="314960"/>
                </a:lnTo>
                <a:lnTo>
                  <a:pt x="42418" y="379729"/>
                </a:lnTo>
                <a:lnTo>
                  <a:pt x="36068" y="400050"/>
                </a:lnTo>
                <a:lnTo>
                  <a:pt x="29845" y="419100"/>
                </a:lnTo>
                <a:lnTo>
                  <a:pt x="18034" y="462279"/>
                </a:lnTo>
                <a:lnTo>
                  <a:pt x="9651" y="505460"/>
                </a:lnTo>
                <a:lnTo>
                  <a:pt x="4191" y="548639"/>
                </a:lnTo>
                <a:lnTo>
                  <a:pt x="1270" y="590550"/>
                </a:lnTo>
                <a:lnTo>
                  <a:pt x="0" y="632459"/>
                </a:lnTo>
                <a:lnTo>
                  <a:pt x="254" y="673100"/>
                </a:lnTo>
                <a:lnTo>
                  <a:pt x="1270" y="713739"/>
                </a:lnTo>
                <a:lnTo>
                  <a:pt x="2794" y="754380"/>
                </a:lnTo>
                <a:lnTo>
                  <a:pt x="129667" y="749300"/>
                </a:lnTo>
                <a:lnTo>
                  <a:pt x="128270" y="709930"/>
                </a:lnTo>
                <a:lnTo>
                  <a:pt x="127319" y="673100"/>
                </a:lnTo>
                <a:lnTo>
                  <a:pt x="127254" y="671830"/>
                </a:lnTo>
                <a:lnTo>
                  <a:pt x="127016" y="635000"/>
                </a:lnTo>
                <a:lnTo>
                  <a:pt x="128069" y="598169"/>
                </a:lnTo>
                <a:lnTo>
                  <a:pt x="128143" y="595630"/>
                </a:lnTo>
                <a:lnTo>
                  <a:pt x="130539" y="562609"/>
                </a:lnTo>
                <a:lnTo>
                  <a:pt x="130556" y="561339"/>
                </a:lnTo>
                <a:lnTo>
                  <a:pt x="130765" y="559249"/>
                </a:lnTo>
                <a:lnTo>
                  <a:pt x="132714" y="541019"/>
                </a:lnTo>
                <a:lnTo>
                  <a:pt x="132943" y="541019"/>
                </a:lnTo>
                <a:lnTo>
                  <a:pt x="135077" y="525780"/>
                </a:lnTo>
                <a:lnTo>
                  <a:pt x="137972" y="509269"/>
                </a:lnTo>
                <a:lnTo>
                  <a:pt x="138430" y="506729"/>
                </a:lnTo>
                <a:lnTo>
                  <a:pt x="141833" y="491489"/>
                </a:lnTo>
                <a:lnTo>
                  <a:pt x="141478" y="491489"/>
                </a:lnTo>
                <a:lnTo>
                  <a:pt x="146304" y="472439"/>
                </a:lnTo>
                <a:lnTo>
                  <a:pt x="151384" y="455929"/>
                </a:lnTo>
                <a:lnTo>
                  <a:pt x="151527" y="455929"/>
                </a:lnTo>
                <a:lnTo>
                  <a:pt x="163449" y="417829"/>
                </a:lnTo>
                <a:lnTo>
                  <a:pt x="163726" y="417829"/>
                </a:lnTo>
                <a:lnTo>
                  <a:pt x="176657" y="377189"/>
                </a:lnTo>
                <a:lnTo>
                  <a:pt x="183062" y="359410"/>
                </a:lnTo>
                <a:lnTo>
                  <a:pt x="190881" y="337820"/>
                </a:lnTo>
                <a:lnTo>
                  <a:pt x="191182" y="337820"/>
                </a:lnTo>
                <a:lnTo>
                  <a:pt x="198096" y="321310"/>
                </a:lnTo>
                <a:lnTo>
                  <a:pt x="197612" y="321310"/>
                </a:lnTo>
                <a:lnTo>
                  <a:pt x="206883" y="300989"/>
                </a:lnTo>
                <a:lnTo>
                  <a:pt x="207121" y="300989"/>
                </a:lnTo>
                <a:lnTo>
                  <a:pt x="215900" y="283210"/>
                </a:lnTo>
                <a:lnTo>
                  <a:pt x="216320" y="283210"/>
                </a:lnTo>
                <a:lnTo>
                  <a:pt x="223226" y="270510"/>
                </a:lnTo>
                <a:lnTo>
                  <a:pt x="225298" y="266700"/>
                </a:lnTo>
                <a:lnTo>
                  <a:pt x="225751" y="266700"/>
                </a:lnTo>
                <a:lnTo>
                  <a:pt x="233589" y="255270"/>
                </a:lnTo>
                <a:lnTo>
                  <a:pt x="233045" y="255270"/>
                </a:lnTo>
                <a:lnTo>
                  <a:pt x="243422" y="241300"/>
                </a:lnTo>
                <a:lnTo>
                  <a:pt x="243078" y="241300"/>
                </a:lnTo>
                <a:lnTo>
                  <a:pt x="246253" y="237489"/>
                </a:lnTo>
                <a:lnTo>
                  <a:pt x="246419" y="237489"/>
                </a:lnTo>
                <a:lnTo>
                  <a:pt x="254214" y="228600"/>
                </a:lnTo>
                <a:lnTo>
                  <a:pt x="253873" y="228600"/>
                </a:lnTo>
                <a:lnTo>
                  <a:pt x="257556" y="224789"/>
                </a:lnTo>
                <a:lnTo>
                  <a:pt x="257841" y="224789"/>
                </a:lnTo>
                <a:lnTo>
                  <a:pt x="265779" y="217170"/>
                </a:lnTo>
                <a:lnTo>
                  <a:pt x="265430" y="217170"/>
                </a:lnTo>
                <a:lnTo>
                  <a:pt x="269748" y="213360"/>
                </a:lnTo>
                <a:lnTo>
                  <a:pt x="270105" y="213360"/>
                </a:lnTo>
                <a:lnTo>
                  <a:pt x="277899" y="207010"/>
                </a:lnTo>
                <a:lnTo>
                  <a:pt x="277749" y="207010"/>
                </a:lnTo>
                <a:lnTo>
                  <a:pt x="282575" y="203200"/>
                </a:lnTo>
                <a:lnTo>
                  <a:pt x="283387" y="203200"/>
                </a:lnTo>
                <a:lnTo>
                  <a:pt x="292785" y="196850"/>
                </a:lnTo>
                <a:lnTo>
                  <a:pt x="292608" y="196850"/>
                </a:lnTo>
                <a:lnTo>
                  <a:pt x="296545" y="194310"/>
                </a:lnTo>
                <a:lnTo>
                  <a:pt x="296954" y="194310"/>
                </a:lnTo>
                <a:lnTo>
                  <a:pt x="309992" y="186689"/>
                </a:lnTo>
                <a:lnTo>
                  <a:pt x="312166" y="185420"/>
                </a:lnTo>
                <a:lnTo>
                  <a:pt x="312324" y="185420"/>
                </a:lnTo>
                <a:lnTo>
                  <a:pt x="329438" y="176529"/>
                </a:lnTo>
                <a:lnTo>
                  <a:pt x="331959" y="176529"/>
                </a:lnTo>
                <a:lnTo>
                  <a:pt x="343353" y="171450"/>
                </a:lnTo>
                <a:lnTo>
                  <a:pt x="360807" y="163829"/>
                </a:lnTo>
                <a:lnTo>
                  <a:pt x="363728" y="162560"/>
                </a:lnTo>
                <a:lnTo>
                  <a:pt x="364896" y="162560"/>
                </a:lnTo>
                <a:lnTo>
                  <a:pt x="381762" y="157479"/>
                </a:lnTo>
                <a:lnTo>
                  <a:pt x="378713" y="157479"/>
                </a:lnTo>
                <a:lnTo>
                  <a:pt x="401066" y="152400"/>
                </a:lnTo>
                <a:lnTo>
                  <a:pt x="398018" y="152400"/>
                </a:lnTo>
                <a:lnTo>
                  <a:pt x="421639" y="147320"/>
                </a:lnTo>
                <a:lnTo>
                  <a:pt x="425227" y="147320"/>
                </a:lnTo>
                <a:lnTo>
                  <a:pt x="443992" y="143510"/>
                </a:lnTo>
                <a:lnTo>
                  <a:pt x="441706" y="143510"/>
                </a:lnTo>
                <a:lnTo>
                  <a:pt x="468630" y="139700"/>
                </a:lnTo>
                <a:lnTo>
                  <a:pt x="476207" y="139700"/>
                </a:lnTo>
                <a:lnTo>
                  <a:pt x="495426" y="137160"/>
                </a:lnTo>
                <a:lnTo>
                  <a:pt x="494030" y="137160"/>
                </a:lnTo>
                <a:lnTo>
                  <a:pt x="509143" y="135889"/>
                </a:lnTo>
                <a:lnTo>
                  <a:pt x="508635" y="135889"/>
                </a:lnTo>
                <a:lnTo>
                  <a:pt x="524383" y="134620"/>
                </a:lnTo>
                <a:lnTo>
                  <a:pt x="523494" y="134620"/>
                </a:lnTo>
                <a:lnTo>
                  <a:pt x="539876" y="133350"/>
                </a:lnTo>
                <a:lnTo>
                  <a:pt x="555625" y="133350"/>
                </a:lnTo>
                <a:lnTo>
                  <a:pt x="591693" y="132079"/>
                </a:lnTo>
                <a:lnTo>
                  <a:pt x="591312" y="132079"/>
                </a:lnTo>
                <a:lnTo>
                  <a:pt x="610488" y="130810"/>
                </a:lnTo>
                <a:lnTo>
                  <a:pt x="610108" y="130810"/>
                </a:lnTo>
                <a:lnTo>
                  <a:pt x="630047" y="129539"/>
                </a:lnTo>
                <a:lnTo>
                  <a:pt x="671322" y="129539"/>
                </a:lnTo>
                <a:lnTo>
                  <a:pt x="741680" y="128270"/>
                </a:lnTo>
                <a:lnTo>
                  <a:pt x="768096" y="128270"/>
                </a:lnTo>
                <a:lnTo>
                  <a:pt x="825881" y="127000"/>
                </a:lnTo>
                <a:lnTo>
                  <a:pt x="1927874" y="127000"/>
                </a:lnTo>
                <a:lnTo>
                  <a:pt x="1888489" y="102870"/>
                </a:lnTo>
                <a:lnTo>
                  <a:pt x="1847088" y="82550"/>
                </a:lnTo>
                <a:lnTo>
                  <a:pt x="1801114" y="66039"/>
                </a:lnTo>
                <a:lnTo>
                  <a:pt x="1749170" y="52070"/>
                </a:lnTo>
                <a:lnTo>
                  <a:pt x="1691386" y="39370"/>
                </a:lnTo>
                <a:lnTo>
                  <a:pt x="1628139" y="29210"/>
                </a:lnTo>
                <a:lnTo>
                  <a:pt x="1524889" y="17779"/>
                </a:lnTo>
                <a:lnTo>
                  <a:pt x="1413891" y="10160"/>
                </a:lnTo>
                <a:lnTo>
                  <a:pt x="1259713" y="2539"/>
                </a:lnTo>
                <a:lnTo>
                  <a:pt x="1104773" y="0"/>
                </a:lnTo>
                <a:close/>
              </a:path>
              <a:path w="2296159" h="928370">
                <a:moveTo>
                  <a:pt x="127254" y="670559"/>
                </a:moveTo>
                <a:lnTo>
                  <a:pt x="127254" y="671830"/>
                </a:lnTo>
                <a:lnTo>
                  <a:pt x="127254" y="670559"/>
                </a:lnTo>
                <a:close/>
              </a:path>
              <a:path w="2296159" h="928370">
                <a:moveTo>
                  <a:pt x="127013" y="634538"/>
                </a:moveTo>
                <a:lnTo>
                  <a:pt x="127000" y="635000"/>
                </a:lnTo>
                <a:lnTo>
                  <a:pt x="127013" y="634538"/>
                </a:lnTo>
                <a:close/>
              </a:path>
              <a:path w="2296159" h="928370">
                <a:moveTo>
                  <a:pt x="127073" y="632459"/>
                </a:moveTo>
                <a:lnTo>
                  <a:pt x="127013" y="634538"/>
                </a:lnTo>
                <a:lnTo>
                  <a:pt x="127073" y="632459"/>
                </a:lnTo>
                <a:close/>
              </a:path>
              <a:path w="2296159" h="928370">
                <a:moveTo>
                  <a:pt x="2040854" y="553976"/>
                </a:moveTo>
                <a:lnTo>
                  <a:pt x="2044573" y="615950"/>
                </a:lnTo>
                <a:lnTo>
                  <a:pt x="2171318" y="608330"/>
                </a:lnTo>
                <a:lnTo>
                  <a:pt x="2168590" y="562609"/>
                </a:lnTo>
                <a:lnTo>
                  <a:pt x="2043938" y="562609"/>
                </a:lnTo>
                <a:lnTo>
                  <a:pt x="2040854" y="553976"/>
                </a:lnTo>
                <a:close/>
              </a:path>
              <a:path w="2296159" h="928370">
                <a:moveTo>
                  <a:pt x="2295779" y="541019"/>
                </a:moveTo>
                <a:lnTo>
                  <a:pt x="2167608" y="546151"/>
                </a:lnTo>
                <a:lnTo>
                  <a:pt x="2171318" y="608330"/>
                </a:lnTo>
                <a:lnTo>
                  <a:pt x="2044573" y="615950"/>
                </a:lnTo>
                <a:lnTo>
                  <a:pt x="2261876" y="615950"/>
                </a:lnTo>
                <a:lnTo>
                  <a:pt x="2295779" y="541019"/>
                </a:lnTo>
                <a:close/>
              </a:path>
              <a:path w="2296159" h="928370">
                <a:moveTo>
                  <a:pt x="128106" y="596900"/>
                </a:moveTo>
                <a:lnTo>
                  <a:pt x="128016" y="598169"/>
                </a:lnTo>
                <a:lnTo>
                  <a:pt x="128106" y="596900"/>
                </a:lnTo>
                <a:close/>
              </a:path>
              <a:path w="2296159" h="928370">
                <a:moveTo>
                  <a:pt x="128196" y="595630"/>
                </a:moveTo>
                <a:lnTo>
                  <a:pt x="128106" y="596900"/>
                </a:lnTo>
                <a:lnTo>
                  <a:pt x="128196" y="595630"/>
                </a:lnTo>
                <a:close/>
              </a:path>
              <a:path w="2296159" h="928370">
                <a:moveTo>
                  <a:pt x="2041480" y="551202"/>
                </a:moveTo>
                <a:lnTo>
                  <a:pt x="2040690" y="551233"/>
                </a:lnTo>
                <a:lnTo>
                  <a:pt x="2040854" y="553976"/>
                </a:lnTo>
                <a:lnTo>
                  <a:pt x="2043938" y="562609"/>
                </a:lnTo>
                <a:lnTo>
                  <a:pt x="2041480" y="551202"/>
                </a:lnTo>
                <a:close/>
              </a:path>
              <a:path w="2296159" h="928370">
                <a:moveTo>
                  <a:pt x="2167608" y="546151"/>
                </a:moveTo>
                <a:lnTo>
                  <a:pt x="2041480" y="551202"/>
                </a:lnTo>
                <a:lnTo>
                  <a:pt x="2043938" y="562609"/>
                </a:lnTo>
                <a:lnTo>
                  <a:pt x="2168590" y="562609"/>
                </a:lnTo>
                <a:lnTo>
                  <a:pt x="2167608" y="546151"/>
                </a:lnTo>
                <a:close/>
              </a:path>
              <a:path w="2296159" h="928370">
                <a:moveTo>
                  <a:pt x="130810" y="558800"/>
                </a:moveTo>
                <a:lnTo>
                  <a:pt x="130556" y="561339"/>
                </a:lnTo>
                <a:lnTo>
                  <a:pt x="130778" y="559249"/>
                </a:lnTo>
                <a:lnTo>
                  <a:pt x="130810" y="558800"/>
                </a:lnTo>
                <a:close/>
              </a:path>
              <a:path w="2296159" h="928370">
                <a:moveTo>
                  <a:pt x="130778" y="559249"/>
                </a:moveTo>
                <a:lnTo>
                  <a:pt x="130556" y="561339"/>
                </a:lnTo>
                <a:lnTo>
                  <a:pt x="130778" y="559249"/>
                </a:lnTo>
                <a:close/>
              </a:path>
              <a:path w="2296159" h="928370">
                <a:moveTo>
                  <a:pt x="130825" y="558800"/>
                </a:moveTo>
                <a:lnTo>
                  <a:pt x="130778" y="559249"/>
                </a:lnTo>
                <a:lnTo>
                  <a:pt x="130825" y="558800"/>
                </a:lnTo>
                <a:close/>
              </a:path>
              <a:path w="2296159" h="928370">
                <a:moveTo>
                  <a:pt x="2040690" y="551233"/>
                </a:moveTo>
                <a:lnTo>
                  <a:pt x="2039886" y="551265"/>
                </a:lnTo>
                <a:lnTo>
                  <a:pt x="2040854" y="553976"/>
                </a:lnTo>
                <a:lnTo>
                  <a:pt x="2040690" y="551233"/>
                </a:lnTo>
                <a:close/>
              </a:path>
              <a:path w="2296159" h="928370">
                <a:moveTo>
                  <a:pt x="2166998" y="535939"/>
                </a:moveTo>
                <a:lnTo>
                  <a:pt x="2034413" y="535939"/>
                </a:lnTo>
                <a:lnTo>
                  <a:pt x="2039886" y="551265"/>
                </a:lnTo>
                <a:lnTo>
                  <a:pt x="2040690" y="551233"/>
                </a:lnTo>
                <a:lnTo>
                  <a:pt x="2040382" y="546100"/>
                </a:lnTo>
                <a:lnTo>
                  <a:pt x="2167605" y="546100"/>
                </a:lnTo>
                <a:lnTo>
                  <a:pt x="2166998" y="535939"/>
                </a:lnTo>
                <a:close/>
              </a:path>
              <a:path w="2296159" h="928370">
                <a:moveTo>
                  <a:pt x="2040382" y="546100"/>
                </a:moveTo>
                <a:lnTo>
                  <a:pt x="2040690" y="551233"/>
                </a:lnTo>
                <a:lnTo>
                  <a:pt x="2041480" y="551202"/>
                </a:lnTo>
                <a:lnTo>
                  <a:pt x="2040382" y="546100"/>
                </a:lnTo>
                <a:close/>
              </a:path>
              <a:path w="2296159" h="928370">
                <a:moveTo>
                  <a:pt x="2167605" y="546100"/>
                </a:moveTo>
                <a:lnTo>
                  <a:pt x="2040382" y="546100"/>
                </a:lnTo>
                <a:lnTo>
                  <a:pt x="2041480" y="551202"/>
                </a:lnTo>
                <a:lnTo>
                  <a:pt x="2167608" y="546151"/>
                </a:lnTo>
                <a:close/>
              </a:path>
              <a:path w="2296159" h="928370">
                <a:moveTo>
                  <a:pt x="132943" y="541019"/>
                </a:moveTo>
                <a:lnTo>
                  <a:pt x="132714" y="541019"/>
                </a:lnTo>
                <a:lnTo>
                  <a:pt x="132587" y="543559"/>
                </a:lnTo>
                <a:lnTo>
                  <a:pt x="132943" y="541019"/>
                </a:lnTo>
                <a:close/>
              </a:path>
              <a:path w="2296159" h="928370">
                <a:moveTo>
                  <a:pt x="2139387" y="454660"/>
                </a:moveTo>
                <a:lnTo>
                  <a:pt x="2004440" y="454660"/>
                </a:lnTo>
                <a:lnTo>
                  <a:pt x="2014347" y="482600"/>
                </a:lnTo>
                <a:lnTo>
                  <a:pt x="2024634" y="510539"/>
                </a:lnTo>
                <a:lnTo>
                  <a:pt x="2035175" y="538480"/>
                </a:lnTo>
                <a:lnTo>
                  <a:pt x="2034413" y="535939"/>
                </a:lnTo>
                <a:lnTo>
                  <a:pt x="2166998" y="535939"/>
                </a:lnTo>
                <a:lnTo>
                  <a:pt x="2166619" y="529589"/>
                </a:lnTo>
                <a:lnTo>
                  <a:pt x="2153792" y="492760"/>
                </a:lnTo>
                <a:lnTo>
                  <a:pt x="2143125" y="466089"/>
                </a:lnTo>
                <a:lnTo>
                  <a:pt x="2143633" y="466089"/>
                </a:lnTo>
                <a:lnTo>
                  <a:pt x="2139387" y="454660"/>
                </a:lnTo>
                <a:close/>
              </a:path>
              <a:path w="2296159" h="928370">
                <a:moveTo>
                  <a:pt x="135255" y="524509"/>
                </a:moveTo>
                <a:lnTo>
                  <a:pt x="135000" y="525780"/>
                </a:lnTo>
                <a:lnTo>
                  <a:pt x="135255" y="524509"/>
                </a:lnTo>
                <a:close/>
              </a:path>
              <a:path w="2296159" h="928370">
                <a:moveTo>
                  <a:pt x="138430" y="506729"/>
                </a:moveTo>
                <a:lnTo>
                  <a:pt x="137922" y="509269"/>
                </a:lnTo>
                <a:lnTo>
                  <a:pt x="138201" y="507999"/>
                </a:lnTo>
                <a:lnTo>
                  <a:pt x="138430" y="506729"/>
                </a:lnTo>
                <a:close/>
              </a:path>
              <a:path w="2296159" h="928370">
                <a:moveTo>
                  <a:pt x="138201" y="507999"/>
                </a:moveTo>
                <a:lnTo>
                  <a:pt x="137922" y="509269"/>
                </a:lnTo>
                <a:lnTo>
                  <a:pt x="138201" y="507999"/>
                </a:lnTo>
                <a:close/>
              </a:path>
              <a:path w="2296159" h="928370">
                <a:moveTo>
                  <a:pt x="138480" y="506729"/>
                </a:moveTo>
                <a:lnTo>
                  <a:pt x="138201" y="507999"/>
                </a:lnTo>
                <a:lnTo>
                  <a:pt x="138480" y="506729"/>
                </a:lnTo>
                <a:close/>
              </a:path>
              <a:path w="2296159" h="928370">
                <a:moveTo>
                  <a:pt x="142112" y="490219"/>
                </a:moveTo>
                <a:lnTo>
                  <a:pt x="141478" y="491489"/>
                </a:lnTo>
                <a:lnTo>
                  <a:pt x="141833" y="491489"/>
                </a:lnTo>
                <a:lnTo>
                  <a:pt x="142112" y="490219"/>
                </a:lnTo>
                <a:close/>
              </a:path>
              <a:path w="2296159" h="928370">
                <a:moveTo>
                  <a:pt x="146431" y="472439"/>
                </a:moveTo>
                <a:lnTo>
                  <a:pt x="145669" y="474979"/>
                </a:lnTo>
                <a:lnTo>
                  <a:pt x="146431" y="472439"/>
                </a:lnTo>
                <a:close/>
              </a:path>
              <a:path w="2296159" h="928370">
                <a:moveTo>
                  <a:pt x="151527" y="455929"/>
                </a:moveTo>
                <a:lnTo>
                  <a:pt x="151384" y="455929"/>
                </a:lnTo>
                <a:lnTo>
                  <a:pt x="151130" y="457200"/>
                </a:lnTo>
                <a:lnTo>
                  <a:pt x="151527" y="455929"/>
                </a:lnTo>
                <a:close/>
              </a:path>
              <a:path w="2296159" h="928370">
                <a:moveTo>
                  <a:pt x="2129351" y="427989"/>
                </a:moveTo>
                <a:lnTo>
                  <a:pt x="1994408" y="427989"/>
                </a:lnTo>
                <a:lnTo>
                  <a:pt x="2004694" y="455929"/>
                </a:lnTo>
                <a:lnTo>
                  <a:pt x="2004440" y="454660"/>
                </a:lnTo>
                <a:lnTo>
                  <a:pt x="2139387" y="454660"/>
                </a:lnTo>
                <a:lnTo>
                  <a:pt x="2134198" y="440689"/>
                </a:lnTo>
                <a:lnTo>
                  <a:pt x="2133854" y="440689"/>
                </a:lnTo>
                <a:lnTo>
                  <a:pt x="2129351" y="427989"/>
                </a:lnTo>
                <a:close/>
              </a:path>
              <a:path w="2296159" h="928370">
                <a:moveTo>
                  <a:pt x="2133727" y="439420"/>
                </a:moveTo>
                <a:lnTo>
                  <a:pt x="2133854" y="440689"/>
                </a:lnTo>
                <a:lnTo>
                  <a:pt x="2134198" y="440689"/>
                </a:lnTo>
                <a:lnTo>
                  <a:pt x="2133727" y="439420"/>
                </a:lnTo>
                <a:close/>
              </a:path>
              <a:path w="2296159" h="928370">
                <a:moveTo>
                  <a:pt x="2119823" y="401320"/>
                </a:moveTo>
                <a:lnTo>
                  <a:pt x="1983993" y="401320"/>
                </a:lnTo>
                <a:lnTo>
                  <a:pt x="1994789" y="429260"/>
                </a:lnTo>
                <a:lnTo>
                  <a:pt x="1994408" y="427989"/>
                </a:lnTo>
                <a:lnTo>
                  <a:pt x="2129351" y="427989"/>
                </a:lnTo>
                <a:lnTo>
                  <a:pt x="2123948" y="412750"/>
                </a:lnTo>
                <a:lnTo>
                  <a:pt x="2119823" y="401320"/>
                </a:lnTo>
                <a:close/>
              </a:path>
              <a:path w="2296159" h="928370">
                <a:moveTo>
                  <a:pt x="163726" y="417829"/>
                </a:moveTo>
                <a:lnTo>
                  <a:pt x="163449" y="417829"/>
                </a:lnTo>
                <a:lnTo>
                  <a:pt x="163322" y="419100"/>
                </a:lnTo>
                <a:lnTo>
                  <a:pt x="163726" y="417829"/>
                </a:lnTo>
                <a:close/>
              </a:path>
              <a:path w="2296159" h="928370">
                <a:moveTo>
                  <a:pt x="1972944" y="375920"/>
                </a:moveTo>
                <a:lnTo>
                  <a:pt x="1984883" y="403860"/>
                </a:lnTo>
                <a:lnTo>
                  <a:pt x="1983993" y="401320"/>
                </a:lnTo>
                <a:lnTo>
                  <a:pt x="2119823" y="401320"/>
                </a:lnTo>
                <a:lnTo>
                  <a:pt x="2113407" y="383539"/>
                </a:lnTo>
                <a:lnTo>
                  <a:pt x="2111397" y="378460"/>
                </a:lnTo>
                <a:lnTo>
                  <a:pt x="1974214" y="378460"/>
                </a:lnTo>
                <a:lnTo>
                  <a:pt x="1972944" y="375920"/>
                </a:lnTo>
                <a:close/>
              </a:path>
              <a:path w="2296159" h="928370">
                <a:moveTo>
                  <a:pt x="176728" y="377189"/>
                </a:moveTo>
                <a:lnTo>
                  <a:pt x="176275" y="378460"/>
                </a:lnTo>
                <a:lnTo>
                  <a:pt x="176728" y="377189"/>
                </a:lnTo>
                <a:close/>
              </a:path>
              <a:path w="2296159" h="928370">
                <a:moveTo>
                  <a:pt x="1960880" y="351789"/>
                </a:moveTo>
                <a:lnTo>
                  <a:pt x="1974214" y="378460"/>
                </a:lnTo>
                <a:lnTo>
                  <a:pt x="2111397" y="378460"/>
                </a:lnTo>
                <a:lnTo>
                  <a:pt x="2101850" y="354329"/>
                </a:lnTo>
                <a:lnTo>
                  <a:pt x="1962531" y="354329"/>
                </a:lnTo>
                <a:lnTo>
                  <a:pt x="1960880" y="351789"/>
                </a:lnTo>
                <a:close/>
              </a:path>
              <a:path w="2296159" h="928370">
                <a:moveTo>
                  <a:pt x="183514" y="358139"/>
                </a:moveTo>
                <a:lnTo>
                  <a:pt x="183007" y="359410"/>
                </a:lnTo>
                <a:lnTo>
                  <a:pt x="183514" y="358139"/>
                </a:lnTo>
                <a:close/>
              </a:path>
              <a:path w="2296159" h="928370">
                <a:moveTo>
                  <a:pt x="1947544" y="327660"/>
                </a:moveTo>
                <a:lnTo>
                  <a:pt x="1962531" y="354329"/>
                </a:lnTo>
                <a:lnTo>
                  <a:pt x="2101850" y="354329"/>
                </a:lnTo>
                <a:lnTo>
                  <a:pt x="2091695" y="330200"/>
                </a:lnTo>
                <a:lnTo>
                  <a:pt x="1949195" y="330200"/>
                </a:lnTo>
                <a:lnTo>
                  <a:pt x="1947544" y="327660"/>
                </a:lnTo>
                <a:close/>
              </a:path>
              <a:path w="2296159" h="928370">
                <a:moveTo>
                  <a:pt x="191182" y="337820"/>
                </a:moveTo>
                <a:lnTo>
                  <a:pt x="190881" y="337820"/>
                </a:lnTo>
                <a:lnTo>
                  <a:pt x="190119" y="340360"/>
                </a:lnTo>
                <a:lnTo>
                  <a:pt x="191182" y="337820"/>
                </a:lnTo>
                <a:close/>
              </a:path>
              <a:path w="2296159" h="928370">
                <a:moveTo>
                  <a:pt x="1940940" y="317500"/>
                </a:moveTo>
                <a:lnTo>
                  <a:pt x="1949195" y="330200"/>
                </a:lnTo>
                <a:lnTo>
                  <a:pt x="2091695" y="330200"/>
                </a:lnTo>
                <a:lnTo>
                  <a:pt x="2089023" y="323850"/>
                </a:lnTo>
                <a:lnTo>
                  <a:pt x="2086438" y="318770"/>
                </a:lnTo>
                <a:lnTo>
                  <a:pt x="1942211" y="318770"/>
                </a:lnTo>
                <a:lnTo>
                  <a:pt x="1940940" y="317500"/>
                </a:lnTo>
                <a:close/>
              </a:path>
              <a:path w="2296159" h="928370">
                <a:moveTo>
                  <a:pt x="198628" y="320039"/>
                </a:moveTo>
                <a:lnTo>
                  <a:pt x="197612" y="321310"/>
                </a:lnTo>
                <a:lnTo>
                  <a:pt x="198096" y="321310"/>
                </a:lnTo>
                <a:lnTo>
                  <a:pt x="198628" y="320039"/>
                </a:lnTo>
                <a:close/>
              </a:path>
              <a:path w="2296159" h="928370">
                <a:moveTo>
                  <a:pt x="2079978" y="306070"/>
                </a:moveTo>
                <a:lnTo>
                  <a:pt x="1933448" y="306070"/>
                </a:lnTo>
                <a:lnTo>
                  <a:pt x="1942211" y="318770"/>
                </a:lnTo>
                <a:lnTo>
                  <a:pt x="2086438" y="318770"/>
                </a:lnTo>
                <a:lnTo>
                  <a:pt x="2079978" y="306070"/>
                </a:lnTo>
                <a:close/>
              </a:path>
              <a:path w="2296159" h="928370">
                <a:moveTo>
                  <a:pt x="1925574" y="295910"/>
                </a:moveTo>
                <a:lnTo>
                  <a:pt x="1935099" y="308610"/>
                </a:lnTo>
                <a:lnTo>
                  <a:pt x="1933448" y="306070"/>
                </a:lnTo>
                <a:lnTo>
                  <a:pt x="2079978" y="306070"/>
                </a:lnTo>
                <a:lnTo>
                  <a:pt x="2075456" y="297179"/>
                </a:lnTo>
                <a:lnTo>
                  <a:pt x="1927225" y="297179"/>
                </a:lnTo>
                <a:lnTo>
                  <a:pt x="1925574" y="295910"/>
                </a:lnTo>
                <a:close/>
              </a:path>
              <a:path w="2296159" h="928370">
                <a:moveTo>
                  <a:pt x="207121" y="300989"/>
                </a:moveTo>
                <a:lnTo>
                  <a:pt x="206883" y="300989"/>
                </a:lnTo>
                <a:lnTo>
                  <a:pt x="205867" y="303529"/>
                </a:lnTo>
                <a:lnTo>
                  <a:pt x="207121" y="300989"/>
                </a:lnTo>
                <a:close/>
              </a:path>
              <a:path w="2296159" h="928370">
                <a:moveTo>
                  <a:pt x="1917191" y="285750"/>
                </a:moveTo>
                <a:lnTo>
                  <a:pt x="1927225" y="297179"/>
                </a:lnTo>
                <a:lnTo>
                  <a:pt x="2075456" y="297179"/>
                </a:lnTo>
                <a:lnTo>
                  <a:pt x="2074164" y="294639"/>
                </a:lnTo>
                <a:lnTo>
                  <a:pt x="2070036" y="287020"/>
                </a:lnTo>
                <a:lnTo>
                  <a:pt x="1918969" y="287020"/>
                </a:lnTo>
                <a:lnTo>
                  <a:pt x="1917191" y="285750"/>
                </a:lnTo>
                <a:close/>
              </a:path>
              <a:path w="2296159" h="928370">
                <a:moveTo>
                  <a:pt x="216320" y="283210"/>
                </a:moveTo>
                <a:lnTo>
                  <a:pt x="215900" y="283210"/>
                </a:lnTo>
                <a:lnTo>
                  <a:pt x="214249" y="287020"/>
                </a:lnTo>
                <a:lnTo>
                  <a:pt x="216320" y="283210"/>
                </a:lnTo>
                <a:close/>
              </a:path>
              <a:path w="2296159" h="928370">
                <a:moveTo>
                  <a:pt x="2063845" y="275589"/>
                </a:moveTo>
                <a:lnTo>
                  <a:pt x="1908302" y="275589"/>
                </a:lnTo>
                <a:lnTo>
                  <a:pt x="1918969" y="287020"/>
                </a:lnTo>
                <a:lnTo>
                  <a:pt x="2070036" y="287020"/>
                </a:lnTo>
                <a:lnTo>
                  <a:pt x="2063845" y="275589"/>
                </a:lnTo>
                <a:close/>
              </a:path>
              <a:path w="2296159" h="928370">
                <a:moveTo>
                  <a:pt x="1900269" y="267107"/>
                </a:moveTo>
                <a:lnTo>
                  <a:pt x="1910080" y="278129"/>
                </a:lnTo>
                <a:lnTo>
                  <a:pt x="1908302" y="275589"/>
                </a:lnTo>
                <a:lnTo>
                  <a:pt x="2063845" y="275589"/>
                </a:lnTo>
                <a:lnTo>
                  <a:pt x="2059717" y="267970"/>
                </a:lnTo>
                <a:lnTo>
                  <a:pt x="1901189" y="267970"/>
                </a:lnTo>
                <a:lnTo>
                  <a:pt x="1900269" y="267107"/>
                </a:lnTo>
                <a:close/>
              </a:path>
              <a:path w="2296159" h="928370">
                <a:moveTo>
                  <a:pt x="225298" y="266700"/>
                </a:moveTo>
                <a:lnTo>
                  <a:pt x="223138" y="270510"/>
                </a:lnTo>
                <a:lnTo>
                  <a:pt x="223560" y="269894"/>
                </a:lnTo>
                <a:lnTo>
                  <a:pt x="225298" y="266700"/>
                </a:lnTo>
                <a:close/>
              </a:path>
              <a:path w="2296159" h="928370">
                <a:moveTo>
                  <a:pt x="223560" y="269894"/>
                </a:moveTo>
                <a:lnTo>
                  <a:pt x="223138" y="270510"/>
                </a:lnTo>
                <a:lnTo>
                  <a:pt x="223560" y="269894"/>
                </a:lnTo>
                <a:close/>
              </a:path>
              <a:path w="2296159" h="928370">
                <a:moveTo>
                  <a:pt x="225751" y="266700"/>
                </a:moveTo>
                <a:lnTo>
                  <a:pt x="225298" y="266700"/>
                </a:lnTo>
                <a:lnTo>
                  <a:pt x="223560" y="269894"/>
                </a:lnTo>
                <a:lnTo>
                  <a:pt x="225751" y="266700"/>
                </a:lnTo>
                <a:close/>
              </a:path>
              <a:path w="2296159" h="928370">
                <a:moveTo>
                  <a:pt x="1898777" y="265429"/>
                </a:moveTo>
                <a:lnTo>
                  <a:pt x="1900269" y="267107"/>
                </a:lnTo>
                <a:lnTo>
                  <a:pt x="1901189" y="267970"/>
                </a:lnTo>
                <a:lnTo>
                  <a:pt x="1898777" y="265429"/>
                </a:lnTo>
                <a:close/>
              </a:path>
              <a:path w="2296159" h="928370">
                <a:moveTo>
                  <a:pt x="2058341" y="265429"/>
                </a:moveTo>
                <a:lnTo>
                  <a:pt x="1898777" y="265429"/>
                </a:lnTo>
                <a:lnTo>
                  <a:pt x="1901189" y="267970"/>
                </a:lnTo>
                <a:lnTo>
                  <a:pt x="2059717" y="267970"/>
                </a:lnTo>
                <a:lnTo>
                  <a:pt x="2058341" y="265429"/>
                </a:lnTo>
                <a:close/>
              </a:path>
              <a:path w="2296159" h="928370">
                <a:moveTo>
                  <a:pt x="2052828" y="256539"/>
                </a:moveTo>
                <a:lnTo>
                  <a:pt x="1888998" y="256539"/>
                </a:lnTo>
                <a:lnTo>
                  <a:pt x="1900269" y="267107"/>
                </a:lnTo>
                <a:lnTo>
                  <a:pt x="1898777" y="265429"/>
                </a:lnTo>
                <a:lnTo>
                  <a:pt x="2058341" y="265429"/>
                </a:lnTo>
                <a:lnTo>
                  <a:pt x="2057654" y="264160"/>
                </a:lnTo>
                <a:lnTo>
                  <a:pt x="2052828" y="256539"/>
                </a:lnTo>
                <a:close/>
              </a:path>
              <a:path w="2296159" h="928370">
                <a:moveTo>
                  <a:pt x="1877949" y="247650"/>
                </a:moveTo>
                <a:lnTo>
                  <a:pt x="1890903" y="259079"/>
                </a:lnTo>
                <a:lnTo>
                  <a:pt x="1888998" y="256539"/>
                </a:lnTo>
                <a:lnTo>
                  <a:pt x="2052828" y="256539"/>
                </a:lnTo>
                <a:lnTo>
                  <a:pt x="2048002" y="248920"/>
                </a:lnTo>
                <a:lnTo>
                  <a:pt x="1880615" y="248920"/>
                </a:lnTo>
                <a:lnTo>
                  <a:pt x="1877949" y="247650"/>
                </a:lnTo>
                <a:close/>
              </a:path>
              <a:path w="2296159" h="928370">
                <a:moveTo>
                  <a:pt x="235331" y="252729"/>
                </a:moveTo>
                <a:lnTo>
                  <a:pt x="233045" y="255270"/>
                </a:lnTo>
                <a:lnTo>
                  <a:pt x="233589" y="255270"/>
                </a:lnTo>
                <a:lnTo>
                  <a:pt x="235331" y="252729"/>
                </a:lnTo>
                <a:close/>
              </a:path>
              <a:path w="2296159" h="928370">
                <a:moveTo>
                  <a:pt x="1866773" y="238760"/>
                </a:moveTo>
                <a:lnTo>
                  <a:pt x="1880615" y="248920"/>
                </a:lnTo>
                <a:lnTo>
                  <a:pt x="2048002" y="248920"/>
                </a:lnTo>
                <a:lnTo>
                  <a:pt x="2042075" y="240029"/>
                </a:lnTo>
                <a:lnTo>
                  <a:pt x="1869313" y="240029"/>
                </a:lnTo>
                <a:lnTo>
                  <a:pt x="1866773" y="238760"/>
                </a:lnTo>
                <a:close/>
              </a:path>
              <a:path w="2296159" h="928370">
                <a:moveTo>
                  <a:pt x="246253" y="237489"/>
                </a:moveTo>
                <a:lnTo>
                  <a:pt x="243078" y="241300"/>
                </a:lnTo>
                <a:lnTo>
                  <a:pt x="245332" y="238728"/>
                </a:lnTo>
                <a:lnTo>
                  <a:pt x="246253" y="237489"/>
                </a:lnTo>
                <a:close/>
              </a:path>
              <a:path w="2296159" h="928370">
                <a:moveTo>
                  <a:pt x="245332" y="238728"/>
                </a:moveTo>
                <a:lnTo>
                  <a:pt x="243078" y="241300"/>
                </a:lnTo>
                <a:lnTo>
                  <a:pt x="243422" y="241300"/>
                </a:lnTo>
                <a:lnTo>
                  <a:pt x="245332" y="238728"/>
                </a:lnTo>
                <a:close/>
              </a:path>
              <a:path w="2296159" h="928370">
                <a:moveTo>
                  <a:pt x="1854581" y="229870"/>
                </a:moveTo>
                <a:lnTo>
                  <a:pt x="1869313" y="240029"/>
                </a:lnTo>
                <a:lnTo>
                  <a:pt x="2042075" y="240029"/>
                </a:lnTo>
                <a:lnTo>
                  <a:pt x="2037841" y="233679"/>
                </a:lnTo>
                <a:lnTo>
                  <a:pt x="2036000" y="231139"/>
                </a:lnTo>
                <a:lnTo>
                  <a:pt x="1856866" y="231139"/>
                </a:lnTo>
                <a:lnTo>
                  <a:pt x="1854581" y="229870"/>
                </a:lnTo>
                <a:close/>
              </a:path>
              <a:path w="2296159" h="928370">
                <a:moveTo>
                  <a:pt x="246419" y="237489"/>
                </a:moveTo>
                <a:lnTo>
                  <a:pt x="246253" y="237489"/>
                </a:lnTo>
                <a:lnTo>
                  <a:pt x="245332" y="238728"/>
                </a:lnTo>
                <a:lnTo>
                  <a:pt x="246419" y="237489"/>
                </a:lnTo>
                <a:close/>
              </a:path>
              <a:path w="2296159" h="928370">
                <a:moveTo>
                  <a:pt x="1841245" y="222250"/>
                </a:moveTo>
                <a:lnTo>
                  <a:pt x="1856866" y="231139"/>
                </a:lnTo>
                <a:lnTo>
                  <a:pt x="2036000" y="231139"/>
                </a:lnTo>
                <a:lnTo>
                  <a:pt x="2030476" y="223520"/>
                </a:lnTo>
                <a:lnTo>
                  <a:pt x="1843913" y="223520"/>
                </a:lnTo>
                <a:lnTo>
                  <a:pt x="1841245" y="222250"/>
                </a:lnTo>
                <a:close/>
              </a:path>
              <a:path w="2296159" h="928370">
                <a:moveTo>
                  <a:pt x="257556" y="224789"/>
                </a:moveTo>
                <a:lnTo>
                  <a:pt x="253873" y="228600"/>
                </a:lnTo>
                <a:lnTo>
                  <a:pt x="256034" y="226524"/>
                </a:lnTo>
                <a:lnTo>
                  <a:pt x="257556" y="224789"/>
                </a:lnTo>
                <a:close/>
              </a:path>
              <a:path w="2296159" h="928370">
                <a:moveTo>
                  <a:pt x="256034" y="226524"/>
                </a:moveTo>
                <a:lnTo>
                  <a:pt x="253873" y="228600"/>
                </a:lnTo>
                <a:lnTo>
                  <a:pt x="254214" y="228600"/>
                </a:lnTo>
                <a:lnTo>
                  <a:pt x="256034" y="226524"/>
                </a:lnTo>
                <a:close/>
              </a:path>
              <a:path w="2296159" h="928370">
                <a:moveTo>
                  <a:pt x="257841" y="224789"/>
                </a:moveTo>
                <a:lnTo>
                  <a:pt x="257556" y="224789"/>
                </a:lnTo>
                <a:lnTo>
                  <a:pt x="256034" y="226524"/>
                </a:lnTo>
                <a:lnTo>
                  <a:pt x="257841" y="224789"/>
                </a:lnTo>
                <a:close/>
              </a:path>
              <a:path w="2296159" h="928370">
                <a:moveTo>
                  <a:pt x="1827276" y="214629"/>
                </a:moveTo>
                <a:lnTo>
                  <a:pt x="1843913" y="223520"/>
                </a:lnTo>
                <a:lnTo>
                  <a:pt x="2030476" y="223520"/>
                </a:lnTo>
                <a:lnTo>
                  <a:pt x="2026792" y="218439"/>
                </a:lnTo>
                <a:lnTo>
                  <a:pt x="2024668" y="215900"/>
                </a:lnTo>
                <a:lnTo>
                  <a:pt x="1830069" y="215900"/>
                </a:lnTo>
                <a:lnTo>
                  <a:pt x="1827276" y="214629"/>
                </a:lnTo>
                <a:close/>
              </a:path>
              <a:path w="2296159" h="928370">
                <a:moveTo>
                  <a:pt x="269748" y="213360"/>
                </a:moveTo>
                <a:lnTo>
                  <a:pt x="265430" y="217170"/>
                </a:lnTo>
                <a:lnTo>
                  <a:pt x="267739" y="215288"/>
                </a:lnTo>
                <a:lnTo>
                  <a:pt x="269748" y="213360"/>
                </a:lnTo>
                <a:close/>
              </a:path>
              <a:path w="2296159" h="928370">
                <a:moveTo>
                  <a:pt x="267739" y="215288"/>
                </a:moveTo>
                <a:lnTo>
                  <a:pt x="265430" y="217170"/>
                </a:lnTo>
                <a:lnTo>
                  <a:pt x="265779" y="217170"/>
                </a:lnTo>
                <a:lnTo>
                  <a:pt x="267739" y="215288"/>
                </a:lnTo>
                <a:close/>
              </a:path>
              <a:path w="2296159" h="928370">
                <a:moveTo>
                  <a:pt x="2017233" y="207010"/>
                </a:moveTo>
                <a:lnTo>
                  <a:pt x="1812416" y="207010"/>
                </a:lnTo>
                <a:lnTo>
                  <a:pt x="1830069" y="215900"/>
                </a:lnTo>
                <a:lnTo>
                  <a:pt x="2024668" y="215900"/>
                </a:lnTo>
                <a:lnTo>
                  <a:pt x="2017233" y="207010"/>
                </a:lnTo>
                <a:close/>
              </a:path>
              <a:path w="2296159" h="928370">
                <a:moveTo>
                  <a:pt x="270105" y="213360"/>
                </a:moveTo>
                <a:lnTo>
                  <a:pt x="269748" y="213360"/>
                </a:lnTo>
                <a:lnTo>
                  <a:pt x="267739" y="215288"/>
                </a:lnTo>
                <a:lnTo>
                  <a:pt x="270105" y="213360"/>
                </a:lnTo>
                <a:close/>
              </a:path>
              <a:path w="2296159" h="928370">
                <a:moveTo>
                  <a:pt x="1797634" y="200152"/>
                </a:moveTo>
                <a:lnTo>
                  <a:pt x="1814703" y="208279"/>
                </a:lnTo>
                <a:lnTo>
                  <a:pt x="1812416" y="207010"/>
                </a:lnTo>
                <a:lnTo>
                  <a:pt x="2017233" y="207010"/>
                </a:lnTo>
                <a:lnTo>
                  <a:pt x="2015109" y="204470"/>
                </a:lnTo>
                <a:lnTo>
                  <a:pt x="2011714" y="200660"/>
                </a:lnTo>
                <a:lnTo>
                  <a:pt x="1798955" y="200660"/>
                </a:lnTo>
                <a:lnTo>
                  <a:pt x="1797634" y="200152"/>
                </a:lnTo>
                <a:close/>
              </a:path>
              <a:path w="2296159" h="928370">
                <a:moveTo>
                  <a:pt x="282575" y="203200"/>
                </a:moveTo>
                <a:lnTo>
                  <a:pt x="277749" y="207010"/>
                </a:lnTo>
                <a:lnTo>
                  <a:pt x="278627" y="206416"/>
                </a:lnTo>
                <a:lnTo>
                  <a:pt x="282575" y="203200"/>
                </a:lnTo>
                <a:close/>
              </a:path>
              <a:path w="2296159" h="928370">
                <a:moveTo>
                  <a:pt x="278627" y="206416"/>
                </a:moveTo>
                <a:lnTo>
                  <a:pt x="277749" y="207010"/>
                </a:lnTo>
                <a:lnTo>
                  <a:pt x="277899" y="207010"/>
                </a:lnTo>
                <a:lnTo>
                  <a:pt x="278627" y="206416"/>
                </a:lnTo>
                <a:close/>
              </a:path>
              <a:path w="2296159" h="928370">
                <a:moveTo>
                  <a:pt x="283387" y="203200"/>
                </a:moveTo>
                <a:lnTo>
                  <a:pt x="282575" y="203200"/>
                </a:lnTo>
                <a:lnTo>
                  <a:pt x="278627" y="206416"/>
                </a:lnTo>
                <a:lnTo>
                  <a:pt x="283387" y="203200"/>
                </a:lnTo>
                <a:close/>
              </a:path>
              <a:path w="2296159" h="928370">
                <a:moveTo>
                  <a:pt x="1796034" y="199389"/>
                </a:moveTo>
                <a:lnTo>
                  <a:pt x="1797634" y="200152"/>
                </a:lnTo>
                <a:lnTo>
                  <a:pt x="1798955" y="200660"/>
                </a:lnTo>
                <a:lnTo>
                  <a:pt x="1796034" y="199389"/>
                </a:lnTo>
                <a:close/>
              </a:path>
              <a:path w="2296159" h="928370">
                <a:moveTo>
                  <a:pt x="2010583" y="199389"/>
                </a:moveTo>
                <a:lnTo>
                  <a:pt x="1796034" y="199389"/>
                </a:lnTo>
                <a:lnTo>
                  <a:pt x="1798955" y="200660"/>
                </a:lnTo>
                <a:lnTo>
                  <a:pt x="2011714" y="200660"/>
                </a:lnTo>
                <a:lnTo>
                  <a:pt x="2010583" y="199389"/>
                </a:lnTo>
                <a:close/>
              </a:path>
              <a:path w="2296159" h="928370">
                <a:moveTo>
                  <a:pt x="1992872" y="180339"/>
                </a:moveTo>
                <a:lnTo>
                  <a:pt x="1740662" y="180339"/>
                </a:lnTo>
                <a:lnTo>
                  <a:pt x="1763267" y="186689"/>
                </a:lnTo>
                <a:lnTo>
                  <a:pt x="1760474" y="186689"/>
                </a:lnTo>
                <a:lnTo>
                  <a:pt x="1781429" y="193039"/>
                </a:lnTo>
                <a:lnTo>
                  <a:pt x="1779142" y="193039"/>
                </a:lnTo>
                <a:lnTo>
                  <a:pt x="1797634" y="200152"/>
                </a:lnTo>
                <a:lnTo>
                  <a:pt x="1796034" y="199389"/>
                </a:lnTo>
                <a:lnTo>
                  <a:pt x="2010583" y="199389"/>
                </a:lnTo>
                <a:lnTo>
                  <a:pt x="2002663" y="190500"/>
                </a:lnTo>
                <a:lnTo>
                  <a:pt x="1992872" y="180339"/>
                </a:lnTo>
                <a:close/>
              </a:path>
              <a:path w="2296159" h="928370">
                <a:moveTo>
                  <a:pt x="296545" y="194310"/>
                </a:moveTo>
                <a:lnTo>
                  <a:pt x="292608" y="196850"/>
                </a:lnTo>
                <a:lnTo>
                  <a:pt x="293924" y="196080"/>
                </a:lnTo>
                <a:lnTo>
                  <a:pt x="296545" y="194310"/>
                </a:lnTo>
                <a:close/>
              </a:path>
              <a:path w="2296159" h="928370">
                <a:moveTo>
                  <a:pt x="293924" y="196080"/>
                </a:moveTo>
                <a:lnTo>
                  <a:pt x="292608" y="196850"/>
                </a:lnTo>
                <a:lnTo>
                  <a:pt x="292785" y="196850"/>
                </a:lnTo>
                <a:lnTo>
                  <a:pt x="293924" y="196080"/>
                </a:lnTo>
                <a:close/>
              </a:path>
              <a:path w="2296159" h="928370">
                <a:moveTo>
                  <a:pt x="296954" y="194310"/>
                </a:moveTo>
                <a:lnTo>
                  <a:pt x="296545" y="194310"/>
                </a:lnTo>
                <a:lnTo>
                  <a:pt x="293924" y="196080"/>
                </a:lnTo>
                <a:lnTo>
                  <a:pt x="296954" y="194310"/>
                </a:lnTo>
                <a:close/>
              </a:path>
              <a:path w="2296159" h="928370">
                <a:moveTo>
                  <a:pt x="312166" y="185420"/>
                </a:moveTo>
                <a:lnTo>
                  <a:pt x="309880" y="186689"/>
                </a:lnTo>
                <a:lnTo>
                  <a:pt x="310896" y="186162"/>
                </a:lnTo>
                <a:lnTo>
                  <a:pt x="312166" y="185420"/>
                </a:lnTo>
                <a:close/>
              </a:path>
              <a:path w="2296159" h="928370">
                <a:moveTo>
                  <a:pt x="310896" y="186162"/>
                </a:moveTo>
                <a:lnTo>
                  <a:pt x="309880" y="186689"/>
                </a:lnTo>
                <a:lnTo>
                  <a:pt x="310896" y="186162"/>
                </a:lnTo>
                <a:close/>
              </a:path>
              <a:path w="2296159" h="928370">
                <a:moveTo>
                  <a:pt x="312324" y="185420"/>
                </a:moveTo>
                <a:lnTo>
                  <a:pt x="312166" y="185420"/>
                </a:lnTo>
                <a:lnTo>
                  <a:pt x="310896" y="186162"/>
                </a:lnTo>
                <a:lnTo>
                  <a:pt x="312324" y="185420"/>
                </a:lnTo>
                <a:close/>
              </a:path>
              <a:path w="2296159" h="928370">
                <a:moveTo>
                  <a:pt x="1981373" y="168910"/>
                </a:moveTo>
                <a:lnTo>
                  <a:pt x="1694434" y="168910"/>
                </a:lnTo>
                <a:lnTo>
                  <a:pt x="1720723" y="175260"/>
                </a:lnTo>
                <a:lnTo>
                  <a:pt x="1718690" y="175260"/>
                </a:lnTo>
                <a:lnTo>
                  <a:pt x="1743075" y="181610"/>
                </a:lnTo>
                <a:lnTo>
                  <a:pt x="1740662" y="180339"/>
                </a:lnTo>
                <a:lnTo>
                  <a:pt x="1992872" y="180339"/>
                </a:lnTo>
                <a:lnTo>
                  <a:pt x="1989201" y="176529"/>
                </a:lnTo>
                <a:lnTo>
                  <a:pt x="1981373" y="168910"/>
                </a:lnTo>
                <a:close/>
              </a:path>
              <a:path w="2296159" h="928370">
                <a:moveTo>
                  <a:pt x="331959" y="176529"/>
                </a:moveTo>
                <a:lnTo>
                  <a:pt x="329438" y="176529"/>
                </a:lnTo>
                <a:lnTo>
                  <a:pt x="326263" y="179070"/>
                </a:lnTo>
                <a:lnTo>
                  <a:pt x="331959" y="176529"/>
                </a:lnTo>
                <a:close/>
              </a:path>
              <a:path w="2296159" h="928370">
                <a:moveTo>
                  <a:pt x="346201" y="170180"/>
                </a:moveTo>
                <a:lnTo>
                  <a:pt x="343281" y="171450"/>
                </a:lnTo>
                <a:lnTo>
                  <a:pt x="346201" y="170180"/>
                </a:lnTo>
                <a:close/>
              </a:path>
              <a:path w="2296159" h="928370">
                <a:moveTo>
                  <a:pt x="1976154" y="163829"/>
                </a:moveTo>
                <a:lnTo>
                  <a:pt x="1668017" y="163829"/>
                </a:lnTo>
                <a:lnTo>
                  <a:pt x="1696085" y="170179"/>
                </a:lnTo>
                <a:lnTo>
                  <a:pt x="1694434" y="168910"/>
                </a:lnTo>
                <a:lnTo>
                  <a:pt x="1981373" y="168910"/>
                </a:lnTo>
                <a:lnTo>
                  <a:pt x="1976154" y="163829"/>
                </a:lnTo>
                <a:close/>
              </a:path>
              <a:path w="2296159" h="928370">
                <a:moveTo>
                  <a:pt x="1927874" y="127000"/>
                </a:moveTo>
                <a:lnTo>
                  <a:pt x="1103122" y="127000"/>
                </a:lnTo>
                <a:lnTo>
                  <a:pt x="1179576" y="128270"/>
                </a:lnTo>
                <a:lnTo>
                  <a:pt x="1178941" y="128270"/>
                </a:lnTo>
                <a:lnTo>
                  <a:pt x="1256157" y="129539"/>
                </a:lnTo>
                <a:lnTo>
                  <a:pt x="1255395" y="129539"/>
                </a:lnTo>
                <a:lnTo>
                  <a:pt x="1332357" y="133350"/>
                </a:lnTo>
                <a:lnTo>
                  <a:pt x="1331468" y="133350"/>
                </a:lnTo>
                <a:lnTo>
                  <a:pt x="1407160" y="137160"/>
                </a:lnTo>
                <a:lnTo>
                  <a:pt x="1406271" y="137160"/>
                </a:lnTo>
                <a:lnTo>
                  <a:pt x="1443228" y="138429"/>
                </a:lnTo>
                <a:lnTo>
                  <a:pt x="1442719" y="138429"/>
                </a:lnTo>
                <a:lnTo>
                  <a:pt x="1479041" y="142239"/>
                </a:lnTo>
                <a:lnTo>
                  <a:pt x="1478280" y="142239"/>
                </a:lnTo>
                <a:lnTo>
                  <a:pt x="1513713" y="144779"/>
                </a:lnTo>
                <a:lnTo>
                  <a:pt x="1513078" y="144779"/>
                </a:lnTo>
                <a:lnTo>
                  <a:pt x="1547622" y="148589"/>
                </a:lnTo>
                <a:lnTo>
                  <a:pt x="1546733" y="148589"/>
                </a:lnTo>
                <a:lnTo>
                  <a:pt x="1580261" y="151129"/>
                </a:lnTo>
                <a:lnTo>
                  <a:pt x="1579244" y="151129"/>
                </a:lnTo>
                <a:lnTo>
                  <a:pt x="1611630" y="154939"/>
                </a:lnTo>
                <a:lnTo>
                  <a:pt x="1610360" y="154939"/>
                </a:lnTo>
                <a:lnTo>
                  <a:pt x="1641348" y="160020"/>
                </a:lnTo>
                <a:lnTo>
                  <a:pt x="1640332" y="160020"/>
                </a:lnTo>
                <a:lnTo>
                  <a:pt x="1669795" y="165100"/>
                </a:lnTo>
                <a:lnTo>
                  <a:pt x="1668017" y="163829"/>
                </a:lnTo>
                <a:lnTo>
                  <a:pt x="1976154" y="163829"/>
                </a:lnTo>
                <a:lnTo>
                  <a:pt x="1974850" y="162560"/>
                </a:lnTo>
                <a:lnTo>
                  <a:pt x="1959610" y="149860"/>
                </a:lnTo>
                <a:lnTo>
                  <a:pt x="1943227" y="137160"/>
                </a:lnTo>
                <a:lnTo>
                  <a:pt x="1927874" y="127000"/>
                </a:lnTo>
                <a:close/>
              </a:path>
              <a:path w="2296159" h="928370">
                <a:moveTo>
                  <a:pt x="363728" y="162560"/>
                </a:moveTo>
                <a:lnTo>
                  <a:pt x="360680" y="163829"/>
                </a:lnTo>
                <a:lnTo>
                  <a:pt x="361093" y="163705"/>
                </a:lnTo>
                <a:lnTo>
                  <a:pt x="363728" y="162560"/>
                </a:lnTo>
                <a:close/>
              </a:path>
              <a:path w="2296159" h="928370">
                <a:moveTo>
                  <a:pt x="361093" y="163705"/>
                </a:moveTo>
                <a:lnTo>
                  <a:pt x="360680" y="163829"/>
                </a:lnTo>
                <a:lnTo>
                  <a:pt x="361093" y="163705"/>
                </a:lnTo>
                <a:close/>
              </a:path>
              <a:path w="2296159" h="928370">
                <a:moveTo>
                  <a:pt x="364896" y="162560"/>
                </a:moveTo>
                <a:lnTo>
                  <a:pt x="363728" y="162560"/>
                </a:lnTo>
                <a:lnTo>
                  <a:pt x="361093" y="163705"/>
                </a:lnTo>
                <a:lnTo>
                  <a:pt x="364896" y="162560"/>
                </a:lnTo>
                <a:close/>
              </a:path>
              <a:path w="2296159" h="928370">
                <a:moveTo>
                  <a:pt x="425227" y="147320"/>
                </a:moveTo>
                <a:lnTo>
                  <a:pt x="421639" y="147320"/>
                </a:lnTo>
                <a:lnTo>
                  <a:pt x="418973" y="148589"/>
                </a:lnTo>
                <a:lnTo>
                  <a:pt x="425227" y="147320"/>
                </a:lnTo>
                <a:close/>
              </a:path>
              <a:path w="2296159" h="928370">
                <a:moveTo>
                  <a:pt x="476207" y="139700"/>
                </a:moveTo>
                <a:lnTo>
                  <a:pt x="468630" y="139700"/>
                </a:lnTo>
                <a:lnTo>
                  <a:pt x="466598" y="140970"/>
                </a:lnTo>
                <a:lnTo>
                  <a:pt x="476207" y="139700"/>
                </a:lnTo>
                <a:close/>
              </a:path>
            </a:pathLst>
          </a:custGeom>
          <a:solidFill>
            <a:srgbClr val="00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4734178" y="5017008"/>
            <a:ext cx="3419475" cy="1105535"/>
            <a:chOff x="4734178" y="5017008"/>
            <a:chExt cx="3419475" cy="1105535"/>
          </a:xfrm>
        </p:grpSpPr>
        <p:sp>
          <p:nvSpPr>
            <p:cNvPr id="26" name="object 26"/>
            <p:cNvSpPr/>
            <p:nvPr/>
          </p:nvSpPr>
          <p:spPr>
            <a:xfrm>
              <a:off x="6556247" y="5532120"/>
              <a:ext cx="1294130" cy="584200"/>
            </a:xfrm>
            <a:custGeom>
              <a:avLst/>
              <a:gdLst/>
              <a:ahLst/>
              <a:cxnLst/>
              <a:rect l="l" t="t" r="r" b="b"/>
              <a:pathLst>
                <a:path w="1294129" h="584200">
                  <a:moveTo>
                    <a:pt x="1293876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1293876" y="583691"/>
                  </a:lnTo>
                  <a:lnTo>
                    <a:pt x="1293876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56247" y="5532120"/>
              <a:ext cx="1294130" cy="584200"/>
            </a:xfrm>
            <a:custGeom>
              <a:avLst/>
              <a:gdLst/>
              <a:ahLst/>
              <a:cxnLst/>
              <a:rect l="l" t="t" r="r" b="b"/>
              <a:pathLst>
                <a:path w="1294129" h="584200">
                  <a:moveTo>
                    <a:pt x="0" y="583691"/>
                  </a:moveTo>
                  <a:lnTo>
                    <a:pt x="1293876" y="583691"/>
                  </a:lnTo>
                  <a:lnTo>
                    <a:pt x="1293876" y="0"/>
                  </a:lnTo>
                  <a:lnTo>
                    <a:pt x="0" y="0"/>
                  </a:lnTo>
                  <a:lnTo>
                    <a:pt x="0" y="583691"/>
                  </a:lnTo>
                  <a:close/>
                </a:path>
              </a:pathLst>
            </a:custGeom>
            <a:ln w="12699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52760" y="5112258"/>
              <a:ext cx="1705610" cy="541020"/>
            </a:xfrm>
            <a:custGeom>
              <a:avLst/>
              <a:gdLst/>
              <a:ahLst/>
              <a:cxnLst/>
              <a:rect l="l" t="t" r="r" b="b"/>
              <a:pathLst>
                <a:path w="1705609" h="541020">
                  <a:moveTo>
                    <a:pt x="1698531" y="10668"/>
                  </a:moveTo>
                  <a:lnTo>
                    <a:pt x="1701037" y="69658"/>
                  </a:lnTo>
                  <a:lnTo>
                    <a:pt x="1703229" y="127643"/>
                  </a:lnTo>
                  <a:lnTo>
                    <a:pt x="1704796" y="183630"/>
                  </a:lnTo>
                  <a:lnTo>
                    <a:pt x="1705422" y="236630"/>
                  </a:lnTo>
                  <a:lnTo>
                    <a:pt x="1704796" y="285650"/>
                  </a:lnTo>
                  <a:lnTo>
                    <a:pt x="1702603" y="329701"/>
                  </a:lnTo>
                  <a:lnTo>
                    <a:pt x="1698531" y="367792"/>
                  </a:lnTo>
                  <a:lnTo>
                    <a:pt x="1687049" y="418328"/>
                  </a:lnTo>
                  <a:lnTo>
                    <a:pt x="1650703" y="476685"/>
                  </a:lnTo>
                  <a:lnTo>
                    <a:pt x="1593202" y="516668"/>
                  </a:lnTo>
                  <a:lnTo>
                    <a:pt x="1552052" y="530198"/>
                  </a:lnTo>
                  <a:lnTo>
                    <a:pt x="1514546" y="538314"/>
                  </a:lnTo>
                  <a:lnTo>
                    <a:pt x="1492029" y="541020"/>
                  </a:lnTo>
                </a:path>
                <a:path w="1705609" h="541020">
                  <a:moveTo>
                    <a:pt x="6891" y="0"/>
                  </a:moveTo>
                  <a:lnTo>
                    <a:pt x="4385" y="58990"/>
                  </a:lnTo>
                  <a:lnTo>
                    <a:pt x="2192" y="116975"/>
                  </a:lnTo>
                  <a:lnTo>
                    <a:pt x="626" y="172962"/>
                  </a:lnTo>
                  <a:lnTo>
                    <a:pt x="0" y="225962"/>
                  </a:lnTo>
                  <a:lnTo>
                    <a:pt x="626" y="274982"/>
                  </a:lnTo>
                  <a:lnTo>
                    <a:pt x="2819" y="319033"/>
                  </a:lnTo>
                  <a:lnTo>
                    <a:pt x="6891" y="357124"/>
                  </a:lnTo>
                  <a:lnTo>
                    <a:pt x="18372" y="407660"/>
                  </a:lnTo>
                  <a:lnTo>
                    <a:pt x="54718" y="466017"/>
                  </a:lnTo>
                  <a:lnTo>
                    <a:pt x="112219" y="506000"/>
                  </a:lnTo>
                  <a:lnTo>
                    <a:pt x="153369" y="519530"/>
                  </a:lnTo>
                  <a:lnTo>
                    <a:pt x="190876" y="527646"/>
                  </a:lnTo>
                  <a:lnTo>
                    <a:pt x="213393" y="530352"/>
                  </a:lnTo>
                </a:path>
              </a:pathLst>
            </a:custGeom>
            <a:ln w="190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34178" y="5739916"/>
              <a:ext cx="1823085" cy="171450"/>
            </a:xfrm>
            <a:custGeom>
              <a:avLst/>
              <a:gdLst/>
              <a:ahLst/>
              <a:cxnLst/>
              <a:rect l="l" t="t" r="r" b="b"/>
              <a:pathLst>
                <a:path w="1823084" h="171450">
                  <a:moveTo>
                    <a:pt x="149689" y="0"/>
                  </a:moveTo>
                  <a:lnTo>
                    <a:pt x="142494" y="2439"/>
                  </a:lnTo>
                  <a:lnTo>
                    <a:pt x="0" y="85573"/>
                  </a:lnTo>
                  <a:lnTo>
                    <a:pt x="142494" y="168707"/>
                  </a:lnTo>
                  <a:lnTo>
                    <a:pt x="149689" y="171147"/>
                  </a:lnTo>
                  <a:lnTo>
                    <a:pt x="157003" y="170670"/>
                  </a:lnTo>
                  <a:lnTo>
                    <a:pt x="163603" y="167497"/>
                  </a:lnTo>
                  <a:lnTo>
                    <a:pt x="168656" y="161849"/>
                  </a:lnTo>
                  <a:lnTo>
                    <a:pt x="171049" y="154688"/>
                  </a:lnTo>
                  <a:lnTo>
                    <a:pt x="170561" y="147400"/>
                  </a:lnTo>
                  <a:lnTo>
                    <a:pt x="167405" y="140822"/>
                  </a:lnTo>
                  <a:lnTo>
                    <a:pt x="161798" y="135789"/>
                  </a:lnTo>
                  <a:lnTo>
                    <a:pt x="108370" y="104623"/>
                  </a:lnTo>
                  <a:lnTo>
                    <a:pt x="37846" y="104623"/>
                  </a:lnTo>
                  <a:lnTo>
                    <a:pt x="37846" y="66523"/>
                  </a:lnTo>
                  <a:lnTo>
                    <a:pt x="108370" y="66523"/>
                  </a:lnTo>
                  <a:lnTo>
                    <a:pt x="161798" y="35357"/>
                  </a:lnTo>
                  <a:lnTo>
                    <a:pt x="167405" y="30325"/>
                  </a:lnTo>
                  <a:lnTo>
                    <a:pt x="170561" y="23747"/>
                  </a:lnTo>
                  <a:lnTo>
                    <a:pt x="171049" y="16459"/>
                  </a:lnTo>
                  <a:lnTo>
                    <a:pt x="168656" y="9297"/>
                  </a:lnTo>
                  <a:lnTo>
                    <a:pt x="163603" y="3650"/>
                  </a:lnTo>
                  <a:lnTo>
                    <a:pt x="157003" y="477"/>
                  </a:lnTo>
                  <a:lnTo>
                    <a:pt x="149689" y="0"/>
                  </a:lnTo>
                  <a:close/>
                </a:path>
                <a:path w="1823084" h="171450">
                  <a:moveTo>
                    <a:pt x="108370" y="66523"/>
                  </a:moveTo>
                  <a:lnTo>
                    <a:pt x="37846" y="66523"/>
                  </a:lnTo>
                  <a:lnTo>
                    <a:pt x="37846" y="104623"/>
                  </a:lnTo>
                  <a:lnTo>
                    <a:pt x="108370" y="104623"/>
                  </a:lnTo>
                  <a:lnTo>
                    <a:pt x="103929" y="102032"/>
                  </a:lnTo>
                  <a:lnTo>
                    <a:pt x="47498" y="102032"/>
                  </a:lnTo>
                  <a:lnTo>
                    <a:pt x="47498" y="69114"/>
                  </a:lnTo>
                  <a:lnTo>
                    <a:pt x="103929" y="69114"/>
                  </a:lnTo>
                  <a:lnTo>
                    <a:pt x="108370" y="66523"/>
                  </a:lnTo>
                  <a:close/>
                </a:path>
                <a:path w="1823084" h="171450">
                  <a:moveTo>
                    <a:pt x="1822577" y="66523"/>
                  </a:moveTo>
                  <a:lnTo>
                    <a:pt x="108370" y="66523"/>
                  </a:lnTo>
                  <a:lnTo>
                    <a:pt x="75713" y="85573"/>
                  </a:lnTo>
                  <a:lnTo>
                    <a:pt x="108370" y="104623"/>
                  </a:lnTo>
                  <a:lnTo>
                    <a:pt x="1822577" y="104623"/>
                  </a:lnTo>
                  <a:lnTo>
                    <a:pt x="1822577" y="66523"/>
                  </a:lnTo>
                  <a:close/>
                </a:path>
                <a:path w="1823084" h="171450">
                  <a:moveTo>
                    <a:pt x="47498" y="69114"/>
                  </a:moveTo>
                  <a:lnTo>
                    <a:pt x="47498" y="102032"/>
                  </a:lnTo>
                  <a:lnTo>
                    <a:pt x="75713" y="85573"/>
                  </a:lnTo>
                  <a:lnTo>
                    <a:pt x="47498" y="69114"/>
                  </a:lnTo>
                  <a:close/>
                </a:path>
                <a:path w="1823084" h="171450">
                  <a:moveTo>
                    <a:pt x="75713" y="85573"/>
                  </a:moveTo>
                  <a:lnTo>
                    <a:pt x="47498" y="102032"/>
                  </a:lnTo>
                  <a:lnTo>
                    <a:pt x="103929" y="102032"/>
                  </a:lnTo>
                  <a:lnTo>
                    <a:pt x="75713" y="85573"/>
                  </a:lnTo>
                  <a:close/>
                </a:path>
                <a:path w="1823084" h="171450">
                  <a:moveTo>
                    <a:pt x="103929" y="69114"/>
                  </a:moveTo>
                  <a:lnTo>
                    <a:pt x="47498" y="69114"/>
                  </a:lnTo>
                  <a:lnTo>
                    <a:pt x="75713" y="85573"/>
                  </a:lnTo>
                  <a:lnTo>
                    <a:pt x="103929" y="69114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3359150">
              <a:lnSpc>
                <a:spcPct val="100000"/>
              </a:lnSpc>
              <a:spcBef>
                <a:spcPts val="100"/>
              </a:spcBef>
            </a:pPr>
            <a:r>
              <a:rPr sz="3500" spc="114" dirty="0">
                <a:latin typeface="Arial"/>
                <a:cs typeface="Arial"/>
              </a:rPr>
              <a:t>Turbina</a:t>
            </a:r>
            <a:r>
              <a:rPr sz="3500" spc="-50" dirty="0">
                <a:latin typeface="Arial"/>
                <a:cs typeface="Arial"/>
              </a:rPr>
              <a:t> </a:t>
            </a:r>
            <a:r>
              <a:rPr sz="3500" spc="95" dirty="0">
                <a:latin typeface="Arial"/>
                <a:cs typeface="Arial"/>
              </a:rPr>
              <a:t>de</a:t>
            </a:r>
            <a:r>
              <a:rPr sz="3500" spc="-50" dirty="0">
                <a:latin typeface="Arial"/>
                <a:cs typeface="Arial"/>
              </a:rPr>
              <a:t> </a:t>
            </a:r>
            <a:r>
              <a:rPr sz="3500" spc="120" dirty="0">
                <a:latin typeface="Arial"/>
                <a:cs typeface="Arial"/>
              </a:rPr>
              <a:t>vapor</a:t>
            </a:r>
            <a:endParaRPr sz="35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50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5940" y="1394460"/>
            <a:ext cx="100711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100"/>
              </a:lnSpc>
              <a:spcBef>
                <a:spcPts val="100"/>
              </a:spcBef>
            </a:pPr>
            <a:r>
              <a:rPr sz="2300" spc="-150" dirty="0">
                <a:latin typeface="Arial"/>
                <a:cs typeface="Arial"/>
              </a:rPr>
              <a:t>Se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puede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65" dirty="0">
                <a:latin typeface="Arial"/>
                <a:cs typeface="Arial"/>
              </a:rPr>
              <a:t>usar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una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80" dirty="0">
                <a:latin typeface="Arial"/>
                <a:cs typeface="Arial"/>
              </a:rPr>
              <a:t>combinación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de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100" dirty="0">
                <a:latin typeface="Arial"/>
                <a:cs typeface="Arial"/>
              </a:rPr>
              <a:t>turbinas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de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50" dirty="0">
                <a:latin typeface="Arial"/>
                <a:cs typeface="Arial"/>
              </a:rPr>
              <a:t>alta,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85" dirty="0">
                <a:latin typeface="Arial"/>
                <a:cs typeface="Arial"/>
              </a:rPr>
              <a:t>media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y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50" dirty="0">
                <a:latin typeface="Arial"/>
                <a:cs typeface="Arial"/>
              </a:rPr>
              <a:t>baja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75" dirty="0">
                <a:latin typeface="Arial"/>
                <a:cs typeface="Arial"/>
              </a:rPr>
              <a:t>presión </a:t>
            </a:r>
            <a:r>
              <a:rPr sz="2300" spc="80" dirty="0">
                <a:latin typeface="Arial"/>
                <a:cs typeface="Arial"/>
              </a:rPr>
              <a:t>para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90" dirty="0">
                <a:latin typeface="Arial"/>
                <a:cs typeface="Arial"/>
              </a:rPr>
              <a:t>capturar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la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100" dirty="0">
                <a:latin typeface="Arial"/>
                <a:cs typeface="Arial"/>
              </a:rPr>
              <a:t>mayor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75" dirty="0">
                <a:latin typeface="Arial"/>
                <a:cs typeface="Arial"/>
              </a:rPr>
              <a:t>cantidad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spc="60" dirty="0">
                <a:latin typeface="Arial"/>
                <a:cs typeface="Arial"/>
              </a:rPr>
              <a:t>de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55" dirty="0">
                <a:latin typeface="Arial"/>
                <a:cs typeface="Arial"/>
              </a:rPr>
              <a:t>energía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70" dirty="0">
                <a:latin typeface="Arial"/>
                <a:cs typeface="Arial"/>
              </a:rPr>
              <a:t>posible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70" dirty="0">
                <a:latin typeface="Arial"/>
                <a:cs typeface="Arial"/>
              </a:rPr>
              <a:t>del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spc="50" dirty="0">
                <a:latin typeface="Arial"/>
                <a:cs typeface="Arial"/>
              </a:rPr>
              <a:t>vapor.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86930" y="3094291"/>
            <a:ext cx="852805" cy="36703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050" spc="-75" dirty="0">
                <a:latin typeface="Arial Black"/>
                <a:cs typeface="Arial Black"/>
              </a:rPr>
              <a:t>Baja</a:t>
            </a:r>
            <a:r>
              <a:rPr sz="1050" spc="-65" dirty="0">
                <a:latin typeface="Arial Black"/>
                <a:cs typeface="Arial Black"/>
              </a:rPr>
              <a:t> </a:t>
            </a:r>
            <a:r>
              <a:rPr sz="1050" spc="-30" dirty="0">
                <a:latin typeface="Arial Black"/>
                <a:cs typeface="Arial Black"/>
              </a:rPr>
              <a:t>presión</a:t>
            </a:r>
            <a:endParaRPr sz="1050">
              <a:latin typeface="Arial Black"/>
              <a:cs typeface="Arial Black"/>
            </a:endParaRPr>
          </a:p>
          <a:p>
            <a:pPr marL="5080" algn="ctr">
              <a:lnSpc>
                <a:spcPct val="100000"/>
              </a:lnSpc>
              <a:spcBef>
                <a:spcPts val="110"/>
              </a:spcBef>
            </a:pPr>
            <a:r>
              <a:rPr sz="1000" spc="-10" dirty="0">
                <a:latin typeface="Arial Black"/>
                <a:cs typeface="Arial Black"/>
              </a:rPr>
              <a:t>Turbina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57803" y="3345179"/>
            <a:ext cx="531495" cy="5257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indent="109220">
              <a:lnSpc>
                <a:spcPct val="106300"/>
              </a:lnSpc>
              <a:spcBef>
                <a:spcPts val="15"/>
              </a:spcBef>
            </a:pPr>
            <a:r>
              <a:rPr sz="1100" spc="-20" dirty="0">
                <a:latin typeface="Arial Black"/>
                <a:cs typeface="Arial Black"/>
              </a:rPr>
              <a:t>Alto </a:t>
            </a:r>
            <a:r>
              <a:rPr sz="1050" spc="-60" dirty="0">
                <a:latin typeface="Arial Black"/>
                <a:cs typeface="Arial Black"/>
              </a:rPr>
              <a:t>Presión </a:t>
            </a:r>
            <a:r>
              <a:rPr sz="1000" spc="-40" dirty="0">
                <a:latin typeface="Arial Black"/>
                <a:cs typeface="Arial Black"/>
              </a:rPr>
              <a:t>Turbina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68851" y="3347592"/>
            <a:ext cx="536575" cy="51943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7145" marR="5080" indent="-5080">
              <a:lnSpc>
                <a:spcPct val="106700"/>
              </a:lnSpc>
              <a:spcBef>
                <a:spcPts val="15"/>
              </a:spcBef>
            </a:pPr>
            <a:r>
              <a:rPr sz="1050" spc="-10" dirty="0">
                <a:latin typeface="Arial Black"/>
                <a:cs typeface="Arial Black"/>
              </a:rPr>
              <a:t>Medio </a:t>
            </a:r>
            <a:r>
              <a:rPr sz="1050" spc="-60" dirty="0">
                <a:latin typeface="Arial Black"/>
                <a:cs typeface="Arial Black"/>
              </a:rPr>
              <a:t>Presión </a:t>
            </a:r>
            <a:r>
              <a:rPr sz="1000" spc="-40" dirty="0">
                <a:latin typeface="Arial Black"/>
                <a:cs typeface="Arial Black"/>
              </a:rPr>
              <a:t>Turbina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26126" y="3346260"/>
            <a:ext cx="852805" cy="36703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050" spc="-75" dirty="0">
                <a:latin typeface="Arial Black"/>
                <a:cs typeface="Arial Black"/>
              </a:rPr>
              <a:t>Baja</a:t>
            </a:r>
            <a:r>
              <a:rPr sz="1050" spc="-65" dirty="0">
                <a:latin typeface="Arial Black"/>
                <a:cs typeface="Arial Black"/>
              </a:rPr>
              <a:t> </a:t>
            </a:r>
            <a:r>
              <a:rPr sz="1050" spc="-30" dirty="0">
                <a:latin typeface="Arial Black"/>
                <a:cs typeface="Arial Black"/>
              </a:rPr>
              <a:t>presión</a:t>
            </a:r>
            <a:endParaRPr sz="1050">
              <a:latin typeface="Arial Black"/>
              <a:cs typeface="Arial Black"/>
            </a:endParaRPr>
          </a:p>
          <a:p>
            <a:pPr marL="8890" algn="ctr">
              <a:lnSpc>
                <a:spcPct val="100000"/>
              </a:lnSpc>
              <a:spcBef>
                <a:spcPts val="110"/>
              </a:spcBef>
            </a:pPr>
            <a:r>
              <a:rPr sz="1000" spc="-10" dirty="0">
                <a:latin typeface="Arial Black"/>
                <a:cs typeface="Arial Black"/>
              </a:rPr>
              <a:t>Vapor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61856" y="4298060"/>
            <a:ext cx="993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Generador</a:t>
            </a:r>
            <a:endParaRPr sz="1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77870" y="4815204"/>
            <a:ext cx="525780" cy="5257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 indent="5080" algn="ctr">
              <a:lnSpc>
                <a:spcPct val="106300"/>
              </a:lnSpc>
              <a:spcBef>
                <a:spcPts val="15"/>
              </a:spcBef>
            </a:pPr>
            <a:r>
              <a:rPr sz="1100" spc="-20" dirty="0">
                <a:latin typeface="Arial Black"/>
                <a:cs typeface="Arial Black"/>
              </a:rPr>
              <a:t>Alto </a:t>
            </a:r>
            <a:r>
              <a:rPr sz="1050" spc="-65" dirty="0">
                <a:latin typeface="Arial Black"/>
                <a:cs typeface="Arial Black"/>
              </a:rPr>
              <a:t>Presión </a:t>
            </a:r>
            <a:r>
              <a:rPr sz="1000" spc="-10" dirty="0">
                <a:latin typeface="Arial Black"/>
                <a:cs typeface="Arial Black"/>
              </a:rPr>
              <a:t>Vapor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38476" y="5139690"/>
            <a:ext cx="438150" cy="335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Arial Black"/>
                <a:cs typeface="Arial Black"/>
              </a:rPr>
              <a:t>Vapor</a:t>
            </a:r>
            <a:endParaRPr sz="1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600" spc="-40" dirty="0">
                <a:latin typeface="Arial Black"/>
                <a:cs typeface="Arial Black"/>
              </a:rPr>
              <a:t>Recalentar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10125" y="5097264"/>
            <a:ext cx="971550" cy="3740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280"/>
              </a:spcBef>
            </a:pPr>
            <a:r>
              <a:rPr sz="1050" spc="-10" dirty="0">
                <a:latin typeface="Arial Black"/>
                <a:cs typeface="Arial Black"/>
              </a:rPr>
              <a:t>Medio</a:t>
            </a:r>
            <a:endParaRPr sz="10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50" spc="-60" dirty="0">
                <a:latin typeface="Arial Black"/>
                <a:cs typeface="Arial Black"/>
              </a:rPr>
              <a:t>Vapor</a:t>
            </a:r>
            <a:r>
              <a:rPr sz="950" spc="-55" dirty="0">
                <a:latin typeface="Arial Black"/>
                <a:cs typeface="Arial Black"/>
              </a:rPr>
              <a:t> </a:t>
            </a:r>
            <a:r>
              <a:rPr sz="950" spc="-70" dirty="0">
                <a:latin typeface="Arial Black"/>
                <a:cs typeface="Arial Black"/>
              </a:rPr>
              <a:t>a</a:t>
            </a:r>
            <a:r>
              <a:rPr sz="950" spc="-55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presión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64965" y="5387085"/>
            <a:ext cx="1075055" cy="594995"/>
          </a:xfrm>
          <a:prstGeom prst="rect">
            <a:avLst/>
          </a:prstGeom>
          <a:solidFill>
            <a:srgbClr val="005238"/>
          </a:solidFill>
        </p:spPr>
        <p:txBody>
          <a:bodyPr vert="horz" wrap="square" lIns="0" tIns="2159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170"/>
              </a:spcBef>
            </a:pP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Vapor</a:t>
            </a:r>
            <a:endParaRPr sz="1700">
              <a:latin typeface="Arial"/>
              <a:cs typeface="Arial"/>
            </a:endParaRPr>
          </a:p>
          <a:p>
            <a:pPr marL="238125">
              <a:lnSpc>
                <a:spcPct val="100000"/>
              </a:lnSpc>
              <a:spcBef>
                <a:spcPts val="570"/>
              </a:spcBef>
            </a:pPr>
            <a:r>
              <a:rPr sz="1250" spc="-10" dirty="0">
                <a:solidFill>
                  <a:srgbClr val="FFFFFF"/>
                </a:solidFill>
                <a:latin typeface="Arial"/>
                <a:cs typeface="Arial"/>
              </a:rPr>
              <a:t>Caldera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42354" y="5723737"/>
            <a:ext cx="10699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FFFFFF"/>
                </a:solidFill>
                <a:latin typeface="Arial"/>
                <a:cs typeface="Arial"/>
              </a:rPr>
              <a:t>Condensador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41950" y="5889955"/>
            <a:ext cx="3867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Arial Black"/>
                <a:cs typeface="Arial Black"/>
              </a:rPr>
              <a:t>Agua</a:t>
            </a:r>
            <a:endParaRPr sz="1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9761" y="1426464"/>
            <a:ext cx="7707782" cy="47640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344" rIns="0" bIns="0" rtlCol="0">
            <a:spAutoFit/>
          </a:bodyPr>
          <a:lstStyle/>
          <a:p>
            <a:pPr marL="2571750">
              <a:lnSpc>
                <a:spcPct val="100000"/>
              </a:lnSpc>
              <a:spcBef>
                <a:spcPts val="100"/>
              </a:spcBef>
            </a:pPr>
            <a:r>
              <a:rPr sz="3600" spc="120" dirty="0">
                <a:latin typeface="Arial"/>
                <a:cs typeface="Arial"/>
              </a:rPr>
              <a:t>Turbina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spc="100" dirty="0">
                <a:latin typeface="Arial"/>
                <a:cs typeface="Arial"/>
              </a:rPr>
              <a:t>de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spc="120" dirty="0">
                <a:latin typeface="Arial"/>
                <a:cs typeface="Arial"/>
              </a:rPr>
              <a:t>Combustión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51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08788" y="775716"/>
            <a:ext cx="11172825" cy="5945505"/>
            <a:chOff x="208788" y="775716"/>
            <a:chExt cx="11172825" cy="59455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6402324"/>
              <a:ext cx="1037844" cy="274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0768" y="775716"/>
              <a:ext cx="10570464" cy="59451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52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76983" y="1229817"/>
            <a:ext cx="8787765" cy="5337175"/>
            <a:chOff x="1776983" y="1229817"/>
            <a:chExt cx="8787765" cy="5337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6983" y="1229817"/>
              <a:ext cx="8787384" cy="53370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2055" y="1424939"/>
              <a:ext cx="8217408" cy="476707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739264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Arial"/>
                <a:cs typeface="Arial"/>
              </a:rPr>
              <a:t>Energía</a:t>
            </a:r>
            <a:r>
              <a:rPr sz="3800" spc="114" dirty="0">
                <a:latin typeface="Arial"/>
                <a:cs typeface="Arial"/>
              </a:rPr>
              <a:t> </a:t>
            </a:r>
            <a:r>
              <a:rPr sz="3800" spc="105" dirty="0">
                <a:latin typeface="Arial"/>
                <a:cs typeface="Arial"/>
              </a:rPr>
              <a:t>nuclear—</a:t>
            </a:r>
            <a:r>
              <a:rPr sz="3800" dirty="0">
                <a:latin typeface="Arial"/>
                <a:cs typeface="Arial"/>
              </a:rPr>
              <a:t>Palo</a:t>
            </a:r>
            <a:r>
              <a:rPr sz="3800" spc="114" dirty="0">
                <a:latin typeface="Arial"/>
                <a:cs typeface="Arial"/>
              </a:rPr>
              <a:t> </a:t>
            </a:r>
            <a:r>
              <a:rPr sz="3800" spc="50" dirty="0">
                <a:latin typeface="Arial"/>
                <a:cs typeface="Arial"/>
              </a:rPr>
              <a:t>Verde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53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9460" y="1156716"/>
            <a:ext cx="11402695" cy="4843780"/>
            <a:chOff x="789460" y="1156716"/>
            <a:chExt cx="11402695" cy="4843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460" y="1671523"/>
              <a:ext cx="4260438" cy="38136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1156716"/>
              <a:ext cx="8305800" cy="484327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0344" rIns="0" bIns="0" rtlCol="0">
            <a:spAutoFit/>
          </a:bodyPr>
          <a:lstStyle/>
          <a:p>
            <a:pPr marL="1812289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Arial"/>
                <a:cs typeface="Arial"/>
              </a:rPr>
              <a:t>Pellets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70" dirty="0">
                <a:latin typeface="Arial"/>
                <a:cs typeface="Arial"/>
              </a:rPr>
              <a:t>de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100" dirty="0">
                <a:latin typeface="Arial"/>
                <a:cs typeface="Arial"/>
              </a:rPr>
              <a:t>combustible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70" dirty="0">
                <a:latin typeface="Arial"/>
                <a:cs typeface="Arial"/>
              </a:rPr>
              <a:t>de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60" dirty="0">
                <a:latin typeface="Arial"/>
                <a:cs typeface="Arial"/>
              </a:rPr>
              <a:t>energía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75" dirty="0">
                <a:latin typeface="Arial"/>
                <a:cs typeface="Arial"/>
              </a:rPr>
              <a:t>nuclear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54</a:t>
            </a:fld>
            <a:endParaRPr spc="-2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6402323"/>
              <a:ext cx="1037844" cy="274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7722" y="2361522"/>
            <a:ext cx="2782973" cy="26346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82996" y="1266444"/>
            <a:ext cx="6195059" cy="48859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2577465">
              <a:lnSpc>
                <a:spcPct val="100000"/>
              </a:lnSpc>
              <a:spcBef>
                <a:spcPts val="100"/>
              </a:spcBef>
            </a:pPr>
            <a:r>
              <a:rPr sz="3800" spc="140" dirty="0">
                <a:latin typeface="Arial"/>
                <a:cs typeface="Arial"/>
              </a:rPr>
              <a:t>Combustión</a:t>
            </a:r>
            <a:r>
              <a:rPr sz="3800" spc="-55" dirty="0">
                <a:latin typeface="Arial"/>
                <a:cs typeface="Arial"/>
              </a:rPr>
              <a:t> </a:t>
            </a:r>
            <a:r>
              <a:rPr sz="3800" spc="155" dirty="0">
                <a:latin typeface="Arial"/>
                <a:cs typeface="Arial"/>
              </a:rPr>
              <a:t>interna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56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5744" y="5961583"/>
            <a:ext cx="10210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Cortesía</a:t>
            </a:r>
            <a:r>
              <a:rPr sz="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Pinterest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2116" y="1363980"/>
            <a:ext cx="7694676" cy="51282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097530">
              <a:lnSpc>
                <a:spcPct val="100000"/>
              </a:lnSpc>
              <a:spcBef>
                <a:spcPts val="100"/>
              </a:spcBef>
            </a:pPr>
            <a:r>
              <a:rPr sz="3800" spc="75" dirty="0">
                <a:latin typeface="Arial"/>
                <a:cs typeface="Arial"/>
              </a:rPr>
              <a:t>Generación</a:t>
            </a:r>
            <a:r>
              <a:rPr sz="3800" spc="-3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Eólica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57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1745" y="6280708"/>
            <a:ext cx="13595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Cortesía</a:t>
            </a:r>
            <a:r>
              <a:rPr sz="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8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windeurope.org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6655" y="1339085"/>
            <a:ext cx="8093964" cy="47858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097530">
              <a:lnSpc>
                <a:spcPct val="100000"/>
              </a:lnSpc>
              <a:spcBef>
                <a:spcPts val="100"/>
              </a:spcBef>
            </a:pPr>
            <a:r>
              <a:rPr sz="3800" spc="75" dirty="0">
                <a:latin typeface="Arial"/>
                <a:cs typeface="Arial"/>
              </a:rPr>
              <a:t>Generación</a:t>
            </a:r>
            <a:r>
              <a:rPr sz="3800" spc="-3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Eólica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58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31832" y="6170726"/>
            <a:ext cx="11696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Arial"/>
                <a:cs typeface="Arial"/>
              </a:rPr>
              <a:t>Imagen</a:t>
            </a:r>
            <a:r>
              <a:rPr sz="850" spc="11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cortesía</a:t>
            </a:r>
            <a:r>
              <a:rPr sz="850" spc="11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de</a:t>
            </a:r>
            <a:r>
              <a:rPr sz="850" spc="114" dirty="0">
                <a:latin typeface="Arial"/>
                <a:cs typeface="Arial"/>
              </a:rPr>
              <a:t> </a:t>
            </a:r>
            <a:r>
              <a:rPr sz="850" spc="-25" dirty="0">
                <a:latin typeface="Arial"/>
                <a:cs typeface="Arial"/>
              </a:rPr>
              <a:t>GE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1764" y="1018006"/>
            <a:ext cx="8528685" cy="5477510"/>
            <a:chOff x="1921764" y="1018006"/>
            <a:chExt cx="8528685" cy="5477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1764" y="1018006"/>
              <a:ext cx="8528304" cy="54772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6836" y="1213103"/>
              <a:ext cx="7958327" cy="49072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6844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Arial"/>
                <a:cs typeface="Arial"/>
              </a:rPr>
              <a:t>La</a:t>
            </a:r>
            <a:r>
              <a:rPr sz="3100" spc="-55" dirty="0">
                <a:latin typeface="Arial"/>
                <a:cs typeface="Arial"/>
              </a:rPr>
              <a:t> </a:t>
            </a:r>
            <a:r>
              <a:rPr sz="3100" spc="110" dirty="0">
                <a:latin typeface="Arial"/>
                <a:cs typeface="Arial"/>
              </a:rPr>
              <a:t>granja</a:t>
            </a:r>
            <a:r>
              <a:rPr sz="3100" spc="-50" dirty="0">
                <a:latin typeface="Arial"/>
                <a:cs typeface="Arial"/>
              </a:rPr>
              <a:t> </a:t>
            </a:r>
            <a:r>
              <a:rPr sz="3100" spc="80" dirty="0">
                <a:latin typeface="Arial"/>
                <a:cs typeface="Arial"/>
              </a:rPr>
              <a:t>solar</a:t>
            </a:r>
            <a:r>
              <a:rPr sz="3100" spc="-50" dirty="0">
                <a:latin typeface="Arial"/>
                <a:cs typeface="Arial"/>
              </a:rPr>
              <a:t> </a:t>
            </a:r>
            <a:r>
              <a:rPr sz="3100" spc="75" dirty="0">
                <a:latin typeface="Arial"/>
                <a:cs typeface="Arial"/>
              </a:rPr>
              <a:t>más</a:t>
            </a:r>
            <a:r>
              <a:rPr sz="3100" spc="-55" dirty="0">
                <a:latin typeface="Arial"/>
                <a:cs typeface="Arial"/>
              </a:rPr>
              <a:t> </a:t>
            </a:r>
            <a:r>
              <a:rPr sz="3100" spc="125" dirty="0">
                <a:latin typeface="Arial"/>
                <a:cs typeface="Arial"/>
              </a:rPr>
              <a:t>grande</a:t>
            </a:r>
            <a:r>
              <a:rPr sz="3100" spc="-50" dirty="0">
                <a:latin typeface="Arial"/>
                <a:cs typeface="Arial"/>
              </a:rPr>
              <a:t> </a:t>
            </a:r>
            <a:r>
              <a:rPr sz="3100" spc="95" dirty="0">
                <a:latin typeface="Arial"/>
                <a:cs typeface="Arial"/>
              </a:rPr>
              <a:t>del</a:t>
            </a:r>
            <a:r>
              <a:rPr sz="3100" spc="-50" dirty="0">
                <a:latin typeface="Arial"/>
                <a:cs typeface="Arial"/>
              </a:rPr>
              <a:t> </a:t>
            </a:r>
            <a:r>
              <a:rPr sz="3100" spc="185" dirty="0">
                <a:latin typeface="Arial"/>
                <a:cs typeface="Arial"/>
              </a:rPr>
              <a:t>mundo</a:t>
            </a:r>
            <a:r>
              <a:rPr sz="3100" spc="-55" dirty="0">
                <a:latin typeface="Arial"/>
                <a:cs typeface="Arial"/>
              </a:rPr>
              <a:t> </a:t>
            </a:r>
            <a:r>
              <a:rPr sz="3100" dirty="0">
                <a:latin typeface="Arial"/>
                <a:cs typeface="Arial"/>
              </a:rPr>
              <a:t>(2255</a:t>
            </a:r>
            <a:r>
              <a:rPr sz="3100" spc="-50" dirty="0">
                <a:latin typeface="Arial"/>
                <a:cs typeface="Arial"/>
              </a:rPr>
              <a:t> </a:t>
            </a:r>
            <a:r>
              <a:rPr sz="3100" spc="-25" dirty="0">
                <a:latin typeface="Arial"/>
                <a:cs typeface="Arial"/>
              </a:rPr>
              <a:t>MW)</a:t>
            </a:r>
            <a:endParaRPr sz="31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>
                <a:latin typeface="Arial"/>
                <a:cs typeface="Arial"/>
              </a:rPr>
              <a:t>59</a:t>
            </a:fld>
            <a:endParaRPr spc="-2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24059" y="6164376"/>
            <a:ext cx="8388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"/>
                <a:cs typeface="Arial"/>
              </a:rPr>
              <a:t>arboncopy.info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9379" y="1308934"/>
            <a:ext cx="7499984" cy="5123180"/>
            <a:chOff x="2479379" y="1308934"/>
            <a:chExt cx="7499984" cy="5123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9379" y="1308934"/>
              <a:ext cx="7499941" cy="51226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8043" y="1467611"/>
              <a:ext cx="7002780" cy="462534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4105275">
              <a:lnSpc>
                <a:spcPct val="100000"/>
              </a:lnSpc>
              <a:spcBef>
                <a:spcPts val="100"/>
              </a:spcBef>
            </a:pPr>
            <a:r>
              <a:rPr sz="3800" spc="40" dirty="0">
                <a:latin typeface="Arial"/>
                <a:cs typeface="Arial"/>
              </a:rPr>
              <a:t>Baterías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83161" y="6422694"/>
            <a:ext cx="200025" cy="2330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200" spc="-25" dirty="0">
                <a:solidFill>
                  <a:srgbClr val="A9925F"/>
                </a:solidFill>
                <a:latin typeface="Arial"/>
                <a:cs typeface="Arial"/>
              </a:rPr>
              <a:t>60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31832" y="6170726"/>
            <a:ext cx="17811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Arial"/>
                <a:cs typeface="Arial"/>
              </a:rPr>
              <a:t>Imagen</a:t>
            </a:r>
            <a:r>
              <a:rPr sz="850" spc="12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cortesía</a:t>
            </a:r>
            <a:r>
              <a:rPr sz="850" spc="12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de</a:t>
            </a:r>
            <a:r>
              <a:rPr sz="850" spc="12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Altered</a:t>
            </a:r>
            <a:r>
              <a:rPr sz="850" spc="12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Energy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9855" y="1958101"/>
            <a:ext cx="6041433" cy="36056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5175">
              <a:lnSpc>
                <a:spcPct val="100000"/>
              </a:lnSpc>
              <a:spcBef>
                <a:spcPts val="100"/>
              </a:spcBef>
            </a:pPr>
            <a:r>
              <a:rPr sz="3800" spc="120" dirty="0"/>
              <a:t>Baterías</a:t>
            </a:r>
            <a:endParaRPr sz="3800"/>
          </a:p>
        </p:txBody>
      </p:sp>
      <p:sp>
        <p:nvSpPr>
          <p:cNvPr id="4" name="object 4"/>
          <p:cNvSpPr txBox="1"/>
          <p:nvPr/>
        </p:nvSpPr>
        <p:spPr>
          <a:xfrm>
            <a:off x="3886961" y="1267459"/>
            <a:ext cx="4265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5" dirty="0">
                <a:latin typeface="Tahoma"/>
                <a:cs typeface="Tahoma"/>
              </a:rPr>
              <a:t>Operación</a:t>
            </a:r>
            <a:r>
              <a:rPr sz="2400" spc="-114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14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batería</a:t>
            </a:r>
            <a:r>
              <a:rPr sz="2400" spc="-11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química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31832" y="6164376"/>
            <a:ext cx="1897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Imagen</a:t>
            </a:r>
            <a:r>
              <a:rPr sz="900" spc="95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0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0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Go</a:t>
            </a:r>
            <a:r>
              <a:rPr sz="900" spc="10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Energy</a:t>
            </a:r>
            <a:r>
              <a:rPr sz="900" spc="100" dirty="0">
                <a:latin typeface="Tahoma"/>
                <a:cs typeface="Tahoma"/>
              </a:rPr>
              <a:t> </a:t>
            </a:r>
            <a:r>
              <a:rPr sz="900" spc="-20" dirty="0">
                <a:latin typeface="Tahoma"/>
                <a:cs typeface="Tahoma"/>
              </a:rPr>
              <a:t>Link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65862" y="-12700"/>
            <a:ext cx="22745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Traducido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del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inglés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al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español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spc="-3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-</a:t>
            </a:r>
            <a:r>
              <a:rPr sz="600" spc="1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Tahoma"/>
                <a:cs typeface="Tahoma"/>
                <a:hlinkClick r:id="rId4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3179" y="1229867"/>
            <a:ext cx="6830942" cy="51240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100"/>
              </a:spcBef>
            </a:pPr>
            <a:r>
              <a:rPr sz="3500" spc="135" dirty="0"/>
              <a:t>Batería</a:t>
            </a:r>
            <a:r>
              <a:rPr sz="3500" spc="-175" dirty="0"/>
              <a:t> </a:t>
            </a:r>
            <a:r>
              <a:rPr sz="3500" spc="60" dirty="0"/>
              <a:t>Tesla</a:t>
            </a:r>
            <a:r>
              <a:rPr sz="3500" spc="-170" dirty="0"/>
              <a:t> </a:t>
            </a:r>
            <a:r>
              <a:rPr sz="3500" spc="170" dirty="0"/>
              <a:t>de</a:t>
            </a:r>
            <a:r>
              <a:rPr sz="3500" spc="-170" dirty="0"/>
              <a:t> </a:t>
            </a:r>
            <a:r>
              <a:rPr sz="3500" spc="75" dirty="0"/>
              <a:t>150</a:t>
            </a:r>
            <a:r>
              <a:rPr sz="3500" spc="-170" dirty="0"/>
              <a:t> </a:t>
            </a:r>
            <a:r>
              <a:rPr sz="3500" spc="235" dirty="0"/>
              <a:t>MW</a:t>
            </a:r>
            <a:endParaRPr sz="35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2911" y="1193291"/>
            <a:ext cx="7696200" cy="50200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644" rIns="0" bIns="0" rtlCol="0">
            <a:spAutoFit/>
          </a:bodyPr>
          <a:lstStyle/>
          <a:p>
            <a:pPr marL="2734310">
              <a:lnSpc>
                <a:spcPct val="100000"/>
              </a:lnSpc>
              <a:spcBef>
                <a:spcPts val="100"/>
              </a:spcBef>
            </a:pPr>
            <a:r>
              <a:rPr sz="3700" spc="145" dirty="0"/>
              <a:t>Batería</a:t>
            </a:r>
            <a:r>
              <a:rPr sz="3700" spc="-185" dirty="0"/>
              <a:t> </a:t>
            </a:r>
            <a:r>
              <a:rPr sz="3700" spc="160" dirty="0"/>
              <a:t>para</a:t>
            </a:r>
            <a:r>
              <a:rPr sz="3700" spc="-185" dirty="0"/>
              <a:t> </a:t>
            </a:r>
            <a:r>
              <a:rPr sz="3700" spc="180" dirty="0"/>
              <a:t>una</a:t>
            </a:r>
            <a:r>
              <a:rPr sz="3700" spc="-185" dirty="0"/>
              <a:t> </a:t>
            </a:r>
            <a:r>
              <a:rPr sz="3700" spc="85" dirty="0"/>
              <a:t>casa</a:t>
            </a:r>
            <a:endParaRPr sz="37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9739376" y="5961024"/>
            <a:ext cx="214884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2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2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The</a:t>
            </a:r>
            <a:r>
              <a:rPr sz="850" spc="12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Wallstreet</a:t>
            </a:r>
            <a:r>
              <a:rPr sz="850" spc="125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Journal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5011" y="1483256"/>
            <a:ext cx="5111495" cy="463367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2023" y="2310383"/>
            <a:ext cx="2743200" cy="2237740"/>
            <a:chOff x="192023" y="2310383"/>
            <a:chExt cx="2743200" cy="22377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" y="2310383"/>
              <a:ext cx="2743200" cy="22372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58570" y="2523108"/>
              <a:ext cx="1578610" cy="1676400"/>
            </a:xfrm>
            <a:custGeom>
              <a:avLst/>
              <a:gdLst/>
              <a:ahLst/>
              <a:cxnLst/>
              <a:rect l="l" t="t" r="r" b="b"/>
              <a:pathLst>
                <a:path w="1578610" h="1676400">
                  <a:moveTo>
                    <a:pt x="1180007" y="0"/>
                  </a:moveTo>
                  <a:lnTo>
                    <a:pt x="789101" y="437388"/>
                  </a:lnTo>
                  <a:lnTo>
                    <a:pt x="398195" y="0"/>
                  </a:lnTo>
                  <a:lnTo>
                    <a:pt x="0" y="355980"/>
                  </a:lnTo>
                  <a:lnTo>
                    <a:pt x="430961" y="838073"/>
                  </a:lnTo>
                  <a:lnTo>
                    <a:pt x="0" y="1320164"/>
                  </a:lnTo>
                  <a:lnTo>
                    <a:pt x="398195" y="1676145"/>
                  </a:lnTo>
                  <a:lnTo>
                    <a:pt x="789101" y="1238758"/>
                  </a:lnTo>
                  <a:lnTo>
                    <a:pt x="1180007" y="1676145"/>
                  </a:lnTo>
                  <a:lnTo>
                    <a:pt x="1578152" y="1320164"/>
                  </a:lnTo>
                  <a:lnTo>
                    <a:pt x="1147241" y="838073"/>
                  </a:lnTo>
                  <a:lnTo>
                    <a:pt x="1578152" y="355980"/>
                  </a:lnTo>
                  <a:lnTo>
                    <a:pt x="1180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58570" y="2523108"/>
              <a:ext cx="1578610" cy="1676400"/>
            </a:xfrm>
            <a:custGeom>
              <a:avLst/>
              <a:gdLst/>
              <a:ahLst/>
              <a:cxnLst/>
              <a:rect l="l" t="t" r="r" b="b"/>
              <a:pathLst>
                <a:path w="1578610" h="1676400">
                  <a:moveTo>
                    <a:pt x="0" y="355980"/>
                  </a:moveTo>
                  <a:lnTo>
                    <a:pt x="398195" y="0"/>
                  </a:lnTo>
                  <a:lnTo>
                    <a:pt x="789101" y="437388"/>
                  </a:lnTo>
                  <a:lnTo>
                    <a:pt x="1180007" y="0"/>
                  </a:lnTo>
                  <a:lnTo>
                    <a:pt x="1578152" y="355980"/>
                  </a:lnTo>
                  <a:lnTo>
                    <a:pt x="1147241" y="838073"/>
                  </a:lnTo>
                  <a:lnTo>
                    <a:pt x="1578152" y="1320164"/>
                  </a:lnTo>
                  <a:lnTo>
                    <a:pt x="1180007" y="1676145"/>
                  </a:lnTo>
                  <a:lnTo>
                    <a:pt x="789101" y="1238758"/>
                  </a:lnTo>
                  <a:lnTo>
                    <a:pt x="398195" y="1676145"/>
                  </a:lnTo>
                  <a:lnTo>
                    <a:pt x="0" y="1320164"/>
                  </a:lnTo>
                  <a:lnTo>
                    <a:pt x="430961" y="838073"/>
                  </a:lnTo>
                  <a:lnTo>
                    <a:pt x="0" y="355980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3472179">
              <a:lnSpc>
                <a:spcPct val="100000"/>
              </a:lnSpc>
              <a:spcBef>
                <a:spcPts val="100"/>
              </a:spcBef>
            </a:pPr>
            <a:r>
              <a:rPr sz="3300" spc="120" dirty="0"/>
              <a:t>Transformadores</a:t>
            </a:r>
            <a:endParaRPr sz="33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9331832" y="6170726"/>
            <a:ext cx="20631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0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1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0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James</a:t>
            </a:r>
            <a:r>
              <a:rPr sz="850" spc="11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Garba</a:t>
            </a:r>
            <a:r>
              <a:rPr sz="850" spc="105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Ambafi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8688" y="3688079"/>
            <a:ext cx="5724144" cy="19872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3472179">
              <a:lnSpc>
                <a:spcPct val="100000"/>
              </a:lnSpc>
              <a:spcBef>
                <a:spcPts val="100"/>
              </a:spcBef>
            </a:pPr>
            <a:r>
              <a:rPr sz="3300" spc="120" dirty="0"/>
              <a:t>Transformadores</a:t>
            </a:r>
            <a:endParaRPr sz="3300"/>
          </a:p>
        </p:txBody>
      </p:sp>
      <p:sp>
        <p:nvSpPr>
          <p:cNvPr id="4" name="object 4"/>
          <p:cNvSpPr txBox="1"/>
          <p:nvPr/>
        </p:nvSpPr>
        <p:spPr>
          <a:xfrm>
            <a:off x="535940" y="1345864"/>
            <a:ext cx="7135495" cy="1701164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125" dirty="0">
                <a:latin typeface="Tahoma"/>
                <a:cs typeface="Tahoma"/>
              </a:rPr>
              <a:t>Cambios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de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75" dirty="0">
                <a:latin typeface="Tahoma"/>
                <a:cs typeface="Tahoma"/>
              </a:rPr>
              <a:t>alta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10" dirty="0">
                <a:latin typeface="Tahoma"/>
                <a:cs typeface="Tahoma"/>
              </a:rPr>
              <a:t>tensión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85" dirty="0">
                <a:latin typeface="Tahoma"/>
                <a:cs typeface="Tahoma"/>
              </a:rPr>
              <a:t>a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60" dirty="0">
                <a:latin typeface="Tahoma"/>
                <a:cs typeface="Tahoma"/>
              </a:rPr>
              <a:t>baja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100" dirty="0">
                <a:latin typeface="Tahoma"/>
                <a:cs typeface="Tahoma"/>
              </a:rPr>
              <a:t>tensión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95" dirty="0">
                <a:latin typeface="Tahoma"/>
                <a:cs typeface="Tahoma"/>
              </a:rPr>
              <a:t>Permite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65" dirty="0">
                <a:latin typeface="Tahoma"/>
                <a:cs typeface="Tahoma"/>
              </a:rPr>
              <a:t>la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105" dirty="0">
                <a:latin typeface="Tahoma"/>
                <a:cs typeface="Tahoma"/>
              </a:rPr>
              <a:t>transmisión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95" dirty="0">
                <a:latin typeface="Tahoma"/>
                <a:cs typeface="Tahoma"/>
              </a:rPr>
              <a:t>energía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80" dirty="0">
                <a:latin typeface="Tahoma"/>
                <a:cs typeface="Tahoma"/>
              </a:rPr>
              <a:t>alto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45" dirty="0">
                <a:latin typeface="Tahoma"/>
                <a:cs typeface="Tahoma"/>
              </a:rPr>
              <a:t>voltaje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6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75" dirty="0">
                <a:latin typeface="Tahoma"/>
                <a:cs typeface="Tahoma"/>
              </a:rPr>
              <a:t>Funciona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solo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con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corriente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alterna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31832" y="6164376"/>
            <a:ext cx="21399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Imagen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35" dirty="0">
                <a:latin typeface="Tahoma"/>
                <a:cs typeface="Tahoma"/>
              </a:rPr>
              <a:t> </a:t>
            </a:r>
            <a:r>
              <a:rPr sz="900" spc="-10" dirty="0">
                <a:latin typeface="Tahoma"/>
                <a:cs typeface="Tahoma"/>
              </a:rPr>
              <a:t>electricshoters.com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83161" y="6522110"/>
            <a:ext cx="4762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A9925F"/>
                </a:solidFill>
                <a:latin typeface="Tahoma"/>
                <a:cs typeface="Tahoma"/>
              </a:rPr>
              <a:t>sesenta</a:t>
            </a:r>
            <a:r>
              <a:rPr sz="500" spc="30" dirty="0">
                <a:solidFill>
                  <a:srgbClr val="A9925F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A9925F"/>
                </a:solidFill>
                <a:latin typeface="Tahoma"/>
                <a:cs typeface="Tahoma"/>
              </a:rPr>
              <a:t>y</a:t>
            </a:r>
            <a:r>
              <a:rPr sz="500" spc="30" dirty="0">
                <a:solidFill>
                  <a:srgbClr val="A9925F"/>
                </a:solidFill>
                <a:latin typeface="Tahoma"/>
                <a:cs typeface="Tahoma"/>
              </a:rPr>
              <a:t> </a:t>
            </a:r>
            <a:r>
              <a:rPr sz="500" spc="-20" dirty="0">
                <a:solidFill>
                  <a:srgbClr val="A9925F"/>
                </a:solidFill>
                <a:latin typeface="Tahoma"/>
                <a:cs typeface="Tahoma"/>
              </a:rPr>
              <a:t>cinco</a:t>
            </a:r>
            <a:endParaRPr sz="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64855" y="1415691"/>
            <a:ext cx="5612130" cy="4965700"/>
            <a:chOff x="3364855" y="1415691"/>
            <a:chExt cx="5612130" cy="4965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4855" y="1415691"/>
              <a:ext cx="5611641" cy="49653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3487" y="1574291"/>
              <a:ext cx="5114544" cy="446836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6844" rIns="0" bIns="0" rtlCol="0">
            <a:spAutoFit/>
          </a:bodyPr>
          <a:lstStyle/>
          <a:p>
            <a:pPr marL="1123315">
              <a:lnSpc>
                <a:spcPct val="100000"/>
              </a:lnSpc>
              <a:spcBef>
                <a:spcPts val="100"/>
              </a:spcBef>
            </a:pPr>
            <a:r>
              <a:rPr sz="3100" spc="150" dirty="0"/>
              <a:t>Núcleo</a:t>
            </a:r>
            <a:r>
              <a:rPr sz="3100" spc="-145" dirty="0"/>
              <a:t> </a:t>
            </a:r>
            <a:r>
              <a:rPr sz="3100" spc="150" dirty="0"/>
              <a:t>de</a:t>
            </a:r>
            <a:r>
              <a:rPr sz="3100" spc="-145" dirty="0"/>
              <a:t> </a:t>
            </a:r>
            <a:r>
              <a:rPr sz="3100" spc="145" dirty="0"/>
              <a:t>transformador</a:t>
            </a:r>
            <a:r>
              <a:rPr sz="3100" spc="-140" dirty="0"/>
              <a:t> </a:t>
            </a:r>
            <a:r>
              <a:rPr sz="3100" spc="150" dirty="0"/>
              <a:t>de</a:t>
            </a:r>
            <a:r>
              <a:rPr sz="3100" spc="-145" dirty="0"/>
              <a:t> </a:t>
            </a:r>
            <a:r>
              <a:rPr sz="3100" spc="114" dirty="0"/>
              <a:t>acero</a:t>
            </a:r>
            <a:r>
              <a:rPr sz="3100" spc="-145" dirty="0"/>
              <a:t> </a:t>
            </a:r>
            <a:r>
              <a:rPr sz="3100" spc="125" dirty="0"/>
              <a:t>apilado</a:t>
            </a:r>
            <a:endParaRPr sz="31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9331832" y="6164376"/>
            <a:ext cx="198373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Imagen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3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35" dirty="0">
                <a:latin typeface="Tahoma"/>
                <a:cs typeface="Tahoma"/>
              </a:rPr>
              <a:t> </a:t>
            </a:r>
            <a:r>
              <a:rPr sz="900" spc="-10" dirty="0">
                <a:latin typeface="Tahoma"/>
                <a:cs typeface="Tahoma"/>
              </a:rPr>
              <a:t>INDIAMART.com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0203" y="2025395"/>
            <a:ext cx="4968240" cy="37216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2596" y="1773935"/>
            <a:ext cx="5029200" cy="43296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1687830">
              <a:lnSpc>
                <a:spcPct val="100000"/>
              </a:lnSpc>
              <a:spcBef>
                <a:spcPts val="100"/>
              </a:spcBef>
            </a:pPr>
            <a:r>
              <a:rPr sz="3500" spc="150" dirty="0"/>
              <a:t>Devanados</a:t>
            </a:r>
            <a:r>
              <a:rPr sz="3500" spc="-185" dirty="0"/>
              <a:t> </a:t>
            </a:r>
            <a:r>
              <a:rPr sz="3500" spc="170" dirty="0"/>
              <a:t>en</a:t>
            </a:r>
            <a:r>
              <a:rPr sz="3500" spc="-180" dirty="0"/>
              <a:t> </a:t>
            </a:r>
            <a:r>
              <a:rPr sz="3500" spc="195" dirty="0"/>
              <a:t>un</a:t>
            </a:r>
            <a:r>
              <a:rPr sz="3500" spc="-180" dirty="0"/>
              <a:t> </a:t>
            </a:r>
            <a:r>
              <a:rPr sz="3500" spc="155" dirty="0"/>
              <a:t>transformador</a:t>
            </a:r>
            <a:endParaRPr sz="35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1032763" y="5902502"/>
            <a:ext cx="16751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3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Patrick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Baird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34300" y="1075944"/>
            <a:ext cx="3892550" cy="5655945"/>
            <a:chOff x="7734300" y="1075944"/>
            <a:chExt cx="3892550" cy="5655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4300" y="2846880"/>
              <a:ext cx="2229484" cy="38846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9371" y="3041904"/>
              <a:ext cx="1659635" cy="3314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91" y="1075944"/>
              <a:ext cx="2622804" cy="28561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98863" y="1271016"/>
              <a:ext cx="2052827" cy="22860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100" rIns="0" bIns="0" rtlCol="0">
            <a:spAutoFit/>
          </a:bodyPr>
          <a:lstStyle/>
          <a:p>
            <a:pPr marL="2108200">
              <a:lnSpc>
                <a:spcPct val="100000"/>
              </a:lnSpc>
              <a:spcBef>
                <a:spcPts val="100"/>
              </a:spcBef>
            </a:pPr>
            <a:r>
              <a:rPr sz="2900" spc="114" dirty="0"/>
              <a:t>Transformadores</a:t>
            </a:r>
            <a:r>
              <a:rPr sz="2900" spc="-150" dirty="0"/>
              <a:t> </a:t>
            </a:r>
            <a:r>
              <a:rPr sz="2900" spc="140" dirty="0"/>
              <a:t>de</a:t>
            </a:r>
            <a:r>
              <a:rPr sz="2900" spc="-150" dirty="0"/>
              <a:t> </a:t>
            </a:r>
            <a:r>
              <a:rPr sz="2900" spc="125" dirty="0"/>
              <a:t>instrumentos</a:t>
            </a:r>
            <a:endParaRPr sz="29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535940" y="1397000"/>
            <a:ext cx="7584440" cy="318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333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50" dirty="0">
                <a:latin typeface="Tahoma"/>
                <a:cs typeface="Tahoma"/>
              </a:rPr>
              <a:t>En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sistemas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alto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voltaje,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la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medición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directa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de </a:t>
            </a:r>
            <a:r>
              <a:rPr sz="2400" spc="60" dirty="0">
                <a:latin typeface="Tahoma"/>
                <a:cs typeface="Tahoma"/>
              </a:rPr>
              <a:t>voltaje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140" dirty="0">
                <a:latin typeface="Tahoma"/>
                <a:cs typeface="Tahoma"/>
              </a:rPr>
              <a:t>o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corriente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45" dirty="0">
                <a:latin typeface="Tahoma"/>
                <a:cs typeface="Tahoma"/>
              </a:rPr>
              <a:t>no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es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práctica</a:t>
            </a:r>
            <a:endParaRPr sz="2400">
              <a:latin typeface="Tahoma"/>
              <a:cs typeface="Tahoma"/>
            </a:endParaRPr>
          </a:p>
          <a:p>
            <a:pPr marL="469900" marR="1289050" indent="-457200">
              <a:lnSpc>
                <a:spcPct val="130900"/>
              </a:lnSpc>
              <a:spcBef>
                <a:spcPts val="520"/>
              </a:spcBef>
              <a:tabLst>
                <a:tab pos="469265" algn="l"/>
              </a:tabLst>
            </a:pPr>
            <a:r>
              <a:rPr sz="2800" spc="-50" dirty="0">
                <a:solidFill>
                  <a:srgbClr val="B43713"/>
                </a:solidFill>
                <a:latin typeface="Arial"/>
                <a:cs typeface="Arial"/>
              </a:rPr>
              <a:t>▪</a:t>
            </a:r>
            <a:r>
              <a:rPr sz="2800" dirty="0">
                <a:solidFill>
                  <a:srgbClr val="B43713"/>
                </a:solidFill>
                <a:latin typeface="Arial"/>
                <a:cs typeface="Arial"/>
              </a:rPr>
              <a:t>	</a:t>
            </a:r>
            <a:r>
              <a:rPr sz="2500" b="1" i="1" dirty="0">
                <a:solidFill>
                  <a:srgbClr val="B43713"/>
                </a:solidFill>
                <a:latin typeface="Trebuchet MS"/>
                <a:cs typeface="Trebuchet MS"/>
              </a:rPr>
              <a:t>Transformadores</a:t>
            </a:r>
            <a:r>
              <a:rPr sz="25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b="1" i="1" dirty="0">
                <a:solidFill>
                  <a:srgbClr val="B43713"/>
                </a:solidFill>
                <a:latin typeface="Trebuchet MS"/>
                <a:cs typeface="Trebuchet MS"/>
              </a:rPr>
              <a:t>de</a:t>
            </a:r>
            <a:r>
              <a:rPr sz="25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b="1" i="1" spc="75" dirty="0">
                <a:solidFill>
                  <a:srgbClr val="B43713"/>
                </a:solidFill>
                <a:latin typeface="Trebuchet MS"/>
                <a:cs typeface="Trebuchet MS"/>
              </a:rPr>
              <a:t>medida</a:t>
            </a:r>
            <a:r>
              <a:rPr sz="2400" spc="75" dirty="0">
                <a:latin typeface="Tahoma"/>
                <a:cs typeface="Tahoma"/>
              </a:rPr>
              <a:t>reducir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los </a:t>
            </a:r>
            <a:r>
              <a:rPr sz="2400" spc="85" dirty="0">
                <a:latin typeface="Tahoma"/>
                <a:cs typeface="Tahoma"/>
              </a:rPr>
              <a:t>valores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para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20" dirty="0">
                <a:latin typeface="Tahoma"/>
                <a:cs typeface="Tahoma"/>
              </a:rPr>
              <a:t>uso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20" dirty="0">
                <a:latin typeface="Tahoma"/>
                <a:cs typeface="Tahoma"/>
              </a:rPr>
              <a:t>medidores</a:t>
            </a:r>
            <a:r>
              <a:rPr sz="2400" spc="-114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relés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500" spc="55" dirty="0">
                <a:latin typeface="Tahoma"/>
                <a:cs typeface="Tahoma"/>
              </a:rPr>
              <a:t>Transformadores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corriente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(</a:t>
            </a:r>
            <a:r>
              <a:rPr sz="15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Connecticut</a:t>
            </a:r>
            <a:r>
              <a:rPr sz="1500" spc="-10" dirty="0">
                <a:latin typeface="Tahoma"/>
                <a:cs typeface="Tahoma"/>
              </a:rPr>
              <a:t>)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6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spc="70" dirty="0">
                <a:latin typeface="Tahoma"/>
                <a:cs typeface="Tahoma"/>
              </a:rPr>
              <a:t>Transformadores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de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potencial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(</a:t>
            </a:r>
            <a:r>
              <a:rPr sz="18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PT</a:t>
            </a:r>
            <a:r>
              <a:rPr sz="1800" spc="-10" dirty="0">
                <a:latin typeface="Tahoma"/>
                <a:cs typeface="Tahoma"/>
              </a:rPr>
              <a:t>o</a:t>
            </a:r>
            <a:r>
              <a:rPr sz="185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Vermont</a:t>
            </a:r>
            <a:r>
              <a:rPr sz="1800" spc="-10" dirty="0"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9779" y="1718972"/>
            <a:ext cx="6316742" cy="43166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544" rIns="0" bIns="0" rtlCol="0">
            <a:spAutoFit/>
          </a:bodyPr>
          <a:lstStyle/>
          <a:p>
            <a:pPr marL="2393315">
              <a:lnSpc>
                <a:spcPct val="100000"/>
              </a:lnSpc>
              <a:spcBef>
                <a:spcPts val="100"/>
              </a:spcBef>
            </a:pPr>
            <a:r>
              <a:rPr sz="3000" spc="114" dirty="0"/>
              <a:t>Transformadores</a:t>
            </a:r>
            <a:r>
              <a:rPr sz="3000" spc="-125" dirty="0"/>
              <a:t> </a:t>
            </a:r>
            <a:r>
              <a:rPr sz="3000" spc="145" dirty="0"/>
              <a:t>de</a:t>
            </a:r>
            <a:r>
              <a:rPr sz="3000" spc="-125" dirty="0"/>
              <a:t> </a:t>
            </a:r>
            <a:r>
              <a:rPr sz="3000" spc="105" dirty="0"/>
              <a:t>corriente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1420" y="1143000"/>
            <a:ext cx="8450580" cy="5666740"/>
            <a:chOff x="3741420" y="1143000"/>
            <a:chExt cx="8450580" cy="5666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1420" y="1836418"/>
              <a:ext cx="8450580" cy="49728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1484" y="1143000"/>
              <a:ext cx="4369308" cy="36484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6555" y="1338071"/>
              <a:ext cx="3799332" cy="307847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544" rIns="0" bIns="0" rtlCol="0">
            <a:spAutoFit/>
          </a:bodyPr>
          <a:lstStyle/>
          <a:p>
            <a:pPr marL="2393315">
              <a:lnSpc>
                <a:spcPct val="100000"/>
              </a:lnSpc>
              <a:spcBef>
                <a:spcPts val="100"/>
              </a:spcBef>
            </a:pPr>
            <a:r>
              <a:rPr sz="3000" spc="114" dirty="0"/>
              <a:t>Transformadores</a:t>
            </a:r>
            <a:r>
              <a:rPr sz="3000" spc="-125" dirty="0"/>
              <a:t> </a:t>
            </a:r>
            <a:r>
              <a:rPr sz="3000" spc="145" dirty="0"/>
              <a:t>de</a:t>
            </a:r>
            <a:r>
              <a:rPr sz="3000" spc="-125" dirty="0"/>
              <a:t> </a:t>
            </a:r>
            <a:r>
              <a:rPr sz="3000" spc="105" dirty="0"/>
              <a:t>corriente</a:t>
            </a:r>
            <a:endParaRPr sz="3000"/>
          </a:p>
        </p:txBody>
      </p:sp>
      <p:sp>
        <p:nvSpPr>
          <p:cNvPr id="7" name="object 7"/>
          <p:cNvSpPr txBox="1"/>
          <p:nvPr/>
        </p:nvSpPr>
        <p:spPr>
          <a:xfrm>
            <a:off x="535940" y="1345864"/>
            <a:ext cx="3265804" cy="219329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R="289560" algn="r">
              <a:lnSpc>
                <a:spcPct val="100000"/>
              </a:lnSpc>
              <a:spcBef>
                <a:spcPts val="1160"/>
              </a:spcBef>
              <a:tabLst>
                <a:tab pos="4565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105" dirty="0">
                <a:latin typeface="Tahoma"/>
                <a:cs typeface="Tahoma"/>
              </a:rPr>
              <a:t>Tipo—</a:t>
            </a:r>
            <a:r>
              <a:rPr sz="2700" spc="80" dirty="0">
                <a:latin typeface="Tahoma"/>
                <a:cs typeface="Tahoma"/>
              </a:rPr>
              <a:t>Anular,</a:t>
            </a:r>
            <a:r>
              <a:rPr sz="2700" spc="-110" dirty="0">
                <a:latin typeface="Tahoma"/>
                <a:cs typeface="Tahoma"/>
              </a:rPr>
              <a:t> </a:t>
            </a:r>
            <a:r>
              <a:rPr sz="2700" spc="110" dirty="0">
                <a:latin typeface="Tahoma"/>
                <a:cs typeface="Tahoma"/>
              </a:rPr>
              <a:t>b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65" dirty="0">
                <a:latin typeface="Tahoma"/>
                <a:cs typeface="Tahoma"/>
              </a:rPr>
              <a:t>Calificación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actual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un</a:t>
            </a:r>
            <a:endParaRPr sz="2100">
              <a:latin typeface="Tahoma"/>
              <a:cs typeface="Tahoma"/>
            </a:endParaRPr>
          </a:p>
          <a:p>
            <a:pPr marR="310515" algn="r">
              <a:lnSpc>
                <a:spcPct val="100000"/>
              </a:lnSpc>
              <a:spcBef>
                <a:spcPts val="1500"/>
              </a:spcBef>
              <a:tabLst>
                <a:tab pos="4572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100" spc="-10" dirty="0">
                <a:latin typeface="Tahoma"/>
                <a:cs typeface="Tahoma"/>
              </a:rPr>
              <a:t>100:5,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-10" dirty="0">
                <a:latin typeface="Tahoma"/>
                <a:cs typeface="Tahoma"/>
              </a:rPr>
              <a:t>200:5,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30" dirty="0">
                <a:latin typeface="Tahoma"/>
                <a:cs typeface="Tahoma"/>
              </a:rPr>
              <a:t>etc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dirty="0">
                <a:latin typeface="Tahoma"/>
                <a:cs typeface="Tahoma"/>
              </a:rPr>
              <a:t>Carga;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100" dirty="0">
                <a:latin typeface="Tahoma"/>
                <a:cs typeface="Tahoma"/>
              </a:rPr>
              <a:t>por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ejemplo,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60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VA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8144" y="1129283"/>
            <a:ext cx="5315711" cy="53218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4144" rIns="0" bIns="0" rtlCol="0">
            <a:spAutoFit/>
          </a:bodyPr>
          <a:lstStyle/>
          <a:p>
            <a:pPr marL="2399030">
              <a:lnSpc>
                <a:spcPct val="100000"/>
              </a:lnSpc>
              <a:spcBef>
                <a:spcPts val="100"/>
              </a:spcBef>
            </a:pPr>
            <a:r>
              <a:rPr sz="3200" spc="125" dirty="0"/>
              <a:t>Transformadores</a:t>
            </a:r>
            <a:r>
              <a:rPr sz="3200" spc="-150" dirty="0"/>
              <a:t> </a:t>
            </a:r>
            <a:r>
              <a:rPr sz="3200" spc="155" dirty="0"/>
              <a:t>de</a:t>
            </a:r>
            <a:r>
              <a:rPr sz="3200" spc="-150" dirty="0"/>
              <a:t> </a:t>
            </a:r>
            <a:r>
              <a:rPr sz="3200" spc="120" dirty="0"/>
              <a:t>tensión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7131" y="1927821"/>
            <a:ext cx="8650605" cy="3731260"/>
            <a:chOff x="1507131" y="1927821"/>
            <a:chExt cx="8650605" cy="37312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7131" y="1964043"/>
              <a:ext cx="5251912" cy="36584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5732" y="2122931"/>
              <a:ext cx="4754880" cy="31607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1467" y="1927821"/>
              <a:ext cx="3745991" cy="3730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6540" y="2122931"/>
              <a:ext cx="3176016" cy="31607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1812289">
              <a:lnSpc>
                <a:spcPct val="100000"/>
              </a:lnSpc>
              <a:spcBef>
                <a:spcPts val="100"/>
              </a:spcBef>
            </a:pPr>
            <a:r>
              <a:rPr sz="3300" spc="130" dirty="0"/>
              <a:t>Transformadores</a:t>
            </a:r>
            <a:r>
              <a:rPr sz="3300" spc="-165" dirty="0"/>
              <a:t> </a:t>
            </a:r>
            <a:r>
              <a:rPr sz="3300" spc="160" dirty="0"/>
              <a:t>de</a:t>
            </a:r>
            <a:r>
              <a:rPr sz="3300" spc="-160" dirty="0"/>
              <a:t> </a:t>
            </a:r>
            <a:r>
              <a:rPr sz="3300" spc="114" dirty="0"/>
              <a:t>Distribución</a:t>
            </a:r>
            <a:endParaRPr sz="33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535940" y="1479288"/>
            <a:ext cx="10212705" cy="3441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dirty="0">
                <a:latin typeface="Tahoma"/>
                <a:cs typeface="Tahoma"/>
              </a:rPr>
              <a:t>A</a:t>
            </a:r>
            <a:r>
              <a:rPr sz="2050" b="1" i="1" dirty="0">
                <a:solidFill>
                  <a:srgbClr val="B43713"/>
                </a:solidFill>
                <a:latin typeface="Trebuchet MS"/>
                <a:cs typeface="Trebuchet MS"/>
              </a:rPr>
              <a:t>transformador</a:t>
            </a:r>
            <a:r>
              <a:rPr sz="2050" b="1" i="1" spc="-3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050" b="1" i="1" dirty="0">
                <a:solidFill>
                  <a:srgbClr val="B43713"/>
                </a:solidFill>
                <a:latin typeface="Trebuchet MS"/>
                <a:cs typeface="Trebuchet MS"/>
              </a:rPr>
              <a:t>de</a:t>
            </a:r>
            <a:r>
              <a:rPr sz="2050" b="1" i="1" spc="-3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050" b="1" i="1" spc="45" dirty="0">
                <a:solidFill>
                  <a:srgbClr val="B43713"/>
                </a:solidFill>
                <a:latin typeface="Trebuchet MS"/>
                <a:cs typeface="Trebuchet MS"/>
              </a:rPr>
              <a:t>distribución</a:t>
            </a:r>
            <a:r>
              <a:rPr sz="2000" spc="45" dirty="0">
                <a:latin typeface="Tahoma"/>
                <a:cs typeface="Tahoma"/>
              </a:rPr>
              <a:t>reduce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el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50" dirty="0">
                <a:latin typeface="Tahoma"/>
                <a:cs typeface="Tahoma"/>
              </a:rPr>
              <a:t>voltaje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60" dirty="0">
                <a:latin typeface="Tahoma"/>
                <a:cs typeface="Tahoma"/>
              </a:rPr>
              <a:t>a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110" dirty="0">
                <a:latin typeface="Tahoma"/>
                <a:cs typeface="Tahoma"/>
              </a:rPr>
              <a:t>un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nivel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65" dirty="0">
                <a:latin typeface="Tahoma"/>
                <a:cs typeface="Tahoma"/>
              </a:rPr>
              <a:t>utilizable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114" dirty="0">
                <a:latin typeface="Tahoma"/>
                <a:cs typeface="Tahoma"/>
              </a:rPr>
              <a:t>por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80" dirty="0">
                <a:latin typeface="Tahoma"/>
                <a:cs typeface="Tahoma"/>
              </a:rPr>
              <a:t>los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55" dirty="0">
                <a:latin typeface="Tahoma"/>
                <a:cs typeface="Tahoma"/>
              </a:rPr>
              <a:t>clientes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5580786"/>
            <a:ext cx="95319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60" dirty="0">
                <a:latin typeface="Tahoma"/>
                <a:cs typeface="Tahoma"/>
              </a:rPr>
              <a:t>Los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transformadores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se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asientan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sobre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postes,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plataformas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de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concreto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95" dirty="0">
                <a:latin typeface="Tahoma"/>
                <a:cs typeface="Tahoma"/>
              </a:rPr>
              <a:t>o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en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bóvedas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subterráneas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9531" y="1459753"/>
            <a:ext cx="4452937" cy="44827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1762125">
              <a:lnSpc>
                <a:spcPct val="100000"/>
              </a:lnSpc>
              <a:spcBef>
                <a:spcPts val="100"/>
              </a:spcBef>
            </a:pPr>
            <a:r>
              <a:rPr sz="3300" spc="145" dirty="0"/>
              <a:t>Transformador</a:t>
            </a:r>
            <a:r>
              <a:rPr sz="3300" spc="-150" dirty="0"/>
              <a:t> </a:t>
            </a:r>
            <a:r>
              <a:rPr sz="3300" spc="180" dirty="0"/>
              <a:t>montado</a:t>
            </a:r>
            <a:r>
              <a:rPr sz="3300" spc="-150" dirty="0"/>
              <a:t> </a:t>
            </a:r>
            <a:r>
              <a:rPr sz="3300" spc="160" dirty="0"/>
              <a:t>en</a:t>
            </a:r>
            <a:r>
              <a:rPr sz="3300" spc="-150" dirty="0"/>
              <a:t> </a:t>
            </a:r>
            <a:r>
              <a:rPr sz="3300" spc="130" dirty="0"/>
              <a:t>poste</a:t>
            </a:r>
            <a:endParaRPr sz="33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836675"/>
            <a:ext cx="10698480" cy="5878195"/>
            <a:chOff x="0" y="836675"/>
            <a:chExt cx="10698480" cy="58781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6402323"/>
              <a:ext cx="1037844" cy="274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6675"/>
              <a:ext cx="8177783" cy="58780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6903" y="1897379"/>
              <a:ext cx="5751576" cy="392887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161776" y="352297"/>
            <a:ext cx="9969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04" dirty="0">
                <a:solidFill>
                  <a:srgbClr val="00395D"/>
                </a:solidFill>
                <a:latin typeface="Tahoma"/>
                <a:cs typeface="Tahoma"/>
              </a:rPr>
              <a:t>mer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9194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4177" y="6558533"/>
            <a:ext cx="9950450" cy="0"/>
          </a:xfrm>
          <a:custGeom>
            <a:avLst/>
            <a:gdLst/>
            <a:ahLst/>
            <a:cxnLst/>
            <a:rect l="l" t="t" r="r" b="b"/>
            <a:pathLst>
              <a:path w="9950450">
                <a:moveTo>
                  <a:pt x="0" y="0"/>
                </a:moveTo>
                <a:lnTo>
                  <a:pt x="9950196" y="0"/>
                </a:lnTo>
              </a:path>
            </a:pathLst>
          </a:custGeom>
          <a:ln w="28575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7" y="6402323"/>
              <a:ext cx="1037844" cy="274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0792" y="1808988"/>
              <a:ext cx="4402835" cy="34198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5863" y="2004060"/>
              <a:ext cx="3832860" cy="2849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644" rIns="0" bIns="0" rtlCol="0">
            <a:spAutoFit/>
          </a:bodyPr>
          <a:lstStyle/>
          <a:p>
            <a:pPr marL="2528570">
              <a:lnSpc>
                <a:spcPct val="100000"/>
              </a:lnSpc>
              <a:spcBef>
                <a:spcPts val="100"/>
              </a:spcBef>
            </a:pPr>
            <a:r>
              <a:rPr sz="2700" spc="95" dirty="0"/>
              <a:t>Refrigeración</a:t>
            </a:r>
            <a:r>
              <a:rPr sz="2700" spc="-135" dirty="0"/>
              <a:t> </a:t>
            </a:r>
            <a:r>
              <a:rPr sz="2700" spc="105" dirty="0"/>
              <a:t>del</a:t>
            </a:r>
            <a:r>
              <a:rPr sz="2700" spc="-135" dirty="0"/>
              <a:t> </a:t>
            </a:r>
            <a:r>
              <a:rPr sz="2700" spc="120" dirty="0"/>
              <a:t>transformador</a:t>
            </a:r>
            <a:endParaRPr sz="27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381013"/>
            <a:ext cx="10246360" cy="31121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69900" marR="793115" indent="-457200">
              <a:lnSpc>
                <a:spcPct val="131300"/>
              </a:lnSpc>
              <a:spcBef>
                <a:spcPts val="1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b="1" i="1" dirty="0">
                <a:latin typeface="Trebuchet MS"/>
                <a:cs typeface="Trebuchet MS"/>
              </a:rPr>
              <a:t>Aceite</a:t>
            </a:r>
            <a:r>
              <a:rPr sz="2500" b="1" i="1" spc="-125" dirty="0">
                <a:latin typeface="Trebuchet MS"/>
                <a:cs typeface="Trebuchet MS"/>
              </a:rPr>
              <a:t> </a:t>
            </a:r>
            <a:r>
              <a:rPr sz="2500" b="1" i="1" dirty="0">
                <a:latin typeface="Trebuchet MS"/>
                <a:cs typeface="Trebuchet MS"/>
              </a:rPr>
              <a:t>a</a:t>
            </a:r>
            <a:r>
              <a:rPr sz="2500" b="1" i="1" spc="-125" dirty="0">
                <a:latin typeface="Trebuchet MS"/>
                <a:cs typeface="Trebuchet MS"/>
              </a:rPr>
              <a:t> </a:t>
            </a:r>
            <a:r>
              <a:rPr sz="2500" b="1" i="1" spc="-30" dirty="0">
                <a:latin typeface="Trebuchet MS"/>
                <a:cs typeface="Trebuchet MS"/>
              </a:rPr>
              <a:t>aire</a:t>
            </a:r>
            <a:r>
              <a:rPr sz="2500" b="1" i="1" spc="-125" dirty="0">
                <a:latin typeface="Trebuchet MS"/>
                <a:cs typeface="Trebuchet MS"/>
              </a:rPr>
              <a:t> </a:t>
            </a:r>
            <a:r>
              <a:rPr sz="2500" b="1" i="1" spc="50" dirty="0">
                <a:latin typeface="Trebuchet MS"/>
                <a:cs typeface="Trebuchet MS"/>
              </a:rPr>
              <a:t>(OA)</a:t>
            </a:r>
            <a:r>
              <a:rPr sz="2400" spc="50" dirty="0">
                <a:latin typeface="Tahoma"/>
                <a:cs typeface="Tahoma"/>
              </a:rPr>
              <a:t>o</a:t>
            </a:r>
            <a:r>
              <a:rPr sz="2500" b="1" i="1" spc="50" dirty="0">
                <a:solidFill>
                  <a:srgbClr val="B43713"/>
                </a:solidFill>
                <a:latin typeface="Trebuchet MS"/>
                <a:cs typeface="Trebuchet MS"/>
              </a:rPr>
              <a:t>EN</a:t>
            </a:r>
            <a:r>
              <a:rPr sz="2500" b="1" i="1" spc="-12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b="1" i="1" spc="80" dirty="0">
                <a:solidFill>
                  <a:srgbClr val="B43713"/>
                </a:solidFill>
                <a:latin typeface="Trebuchet MS"/>
                <a:cs typeface="Trebuchet MS"/>
              </a:rPr>
              <a:t>UNA</a:t>
            </a:r>
            <a:r>
              <a:rPr sz="2400" spc="80" dirty="0">
                <a:latin typeface="Tahoma"/>
                <a:cs typeface="Tahoma"/>
              </a:rPr>
              <a:t>(Aceite</a:t>
            </a:r>
            <a:r>
              <a:rPr sz="2400" spc="-125" dirty="0">
                <a:latin typeface="Tahoma"/>
                <a:cs typeface="Tahoma"/>
              </a:rPr>
              <a:t> – </a:t>
            </a:r>
            <a:r>
              <a:rPr sz="2400" spc="90" dirty="0">
                <a:latin typeface="Tahoma"/>
                <a:cs typeface="Tahoma"/>
              </a:rPr>
              <a:t>Circulación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Natural,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Aire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– </a:t>
            </a:r>
            <a:r>
              <a:rPr sz="2400" spc="90" dirty="0">
                <a:latin typeface="Tahoma"/>
                <a:cs typeface="Tahoma"/>
              </a:rPr>
              <a:t>Circulación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Natural)</a:t>
            </a:r>
            <a:endParaRPr sz="2400">
              <a:latin typeface="Tahoma"/>
              <a:cs typeface="Tahoma"/>
            </a:endParaRPr>
          </a:p>
          <a:p>
            <a:pPr marL="469900" marR="1149350" indent="-457200">
              <a:lnSpc>
                <a:spcPct val="130900"/>
              </a:lnSpc>
              <a:spcBef>
                <a:spcPts val="5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b="1" i="1" dirty="0">
                <a:latin typeface="Trebuchet MS"/>
                <a:cs typeface="Trebuchet MS"/>
              </a:rPr>
              <a:t>Aire</a:t>
            </a:r>
            <a:r>
              <a:rPr sz="2500" b="1" i="1" spc="-105" dirty="0">
                <a:latin typeface="Trebuchet MS"/>
                <a:cs typeface="Trebuchet MS"/>
              </a:rPr>
              <a:t> </a:t>
            </a:r>
            <a:r>
              <a:rPr sz="2500" b="1" i="1" spc="-25" dirty="0">
                <a:latin typeface="Trebuchet MS"/>
                <a:cs typeface="Trebuchet MS"/>
              </a:rPr>
              <a:t>forzado</a:t>
            </a:r>
            <a:r>
              <a:rPr sz="2500" b="1" i="1" spc="-105" dirty="0">
                <a:latin typeface="Trebuchet MS"/>
                <a:cs typeface="Trebuchet MS"/>
              </a:rPr>
              <a:t> </a:t>
            </a:r>
            <a:r>
              <a:rPr sz="2500" b="1" i="1" spc="-95" dirty="0">
                <a:latin typeface="Trebuchet MS"/>
                <a:cs typeface="Trebuchet MS"/>
              </a:rPr>
              <a:t>(FA</a:t>
            </a:r>
            <a:r>
              <a:rPr sz="2400" spc="-95" dirty="0">
                <a:latin typeface="Tahoma"/>
                <a:cs typeface="Tahoma"/>
              </a:rPr>
              <a:t>)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o</a:t>
            </a:r>
            <a:r>
              <a:rPr sz="2500" b="1" i="1" spc="60" dirty="0">
                <a:solidFill>
                  <a:srgbClr val="B43713"/>
                </a:solidFill>
                <a:latin typeface="Trebuchet MS"/>
                <a:cs typeface="Trebuchet MS"/>
              </a:rPr>
              <a:t>ONAF</a:t>
            </a:r>
            <a:r>
              <a:rPr sz="2400" spc="60" dirty="0">
                <a:latin typeface="Tahoma"/>
                <a:cs typeface="Tahoma"/>
              </a:rPr>
              <a:t>(Aceite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-125" dirty="0">
                <a:latin typeface="Tahoma"/>
                <a:cs typeface="Tahoma"/>
              </a:rPr>
              <a:t>–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Circulación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Natural,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Aire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– </a:t>
            </a:r>
            <a:r>
              <a:rPr sz="2400" spc="90" dirty="0">
                <a:latin typeface="Tahoma"/>
                <a:cs typeface="Tahoma"/>
              </a:rPr>
              <a:t>Circulación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Forzada)</a:t>
            </a:r>
            <a:endParaRPr sz="2400">
              <a:latin typeface="Tahoma"/>
              <a:cs typeface="Tahoma"/>
            </a:endParaRPr>
          </a:p>
          <a:p>
            <a:pPr marL="469900" marR="5080" indent="-457200">
              <a:lnSpc>
                <a:spcPct val="136400"/>
              </a:lnSpc>
              <a:spcBef>
                <a:spcPts val="5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b="1" i="1" dirty="0">
                <a:latin typeface="Trebuchet MS"/>
                <a:cs typeface="Trebuchet MS"/>
              </a:rPr>
              <a:t>Aceite</a:t>
            </a:r>
            <a:r>
              <a:rPr sz="2400" b="1" i="1" spc="-105" dirty="0">
                <a:latin typeface="Trebuchet MS"/>
                <a:cs typeface="Trebuchet MS"/>
              </a:rPr>
              <a:t> </a:t>
            </a:r>
            <a:r>
              <a:rPr sz="2400" b="1" i="1" dirty="0">
                <a:latin typeface="Trebuchet MS"/>
                <a:cs typeface="Trebuchet MS"/>
              </a:rPr>
              <a:t>y</a:t>
            </a:r>
            <a:r>
              <a:rPr sz="2400" b="1" i="1" spc="-105" dirty="0">
                <a:latin typeface="Trebuchet MS"/>
                <a:cs typeface="Trebuchet MS"/>
              </a:rPr>
              <a:t> </a:t>
            </a:r>
            <a:r>
              <a:rPr sz="2400" b="1" i="1" spc="-30" dirty="0">
                <a:latin typeface="Trebuchet MS"/>
                <a:cs typeface="Trebuchet MS"/>
              </a:rPr>
              <a:t>aire</a:t>
            </a:r>
            <a:r>
              <a:rPr sz="2400" b="1" i="1" spc="-105" dirty="0">
                <a:latin typeface="Trebuchet MS"/>
                <a:cs typeface="Trebuchet MS"/>
              </a:rPr>
              <a:t> </a:t>
            </a:r>
            <a:r>
              <a:rPr sz="2400" b="1" i="1" spc="-25" dirty="0">
                <a:latin typeface="Trebuchet MS"/>
                <a:cs typeface="Trebuchet MS"/>
              </a:rPr>
              <a:t>forzados</a:t>
            </a:r>
            <a:r>
              <a:rPr sz="2400" b="1" i="1" spc="-105" dirty="0">
                <a:latin typeface="Trebuchet MS"/>
                <a:cs typeface="Trebuchet MS"/>
              </a:rPr>
              <a:t> </a:t>
            </a:r>
            <a:r>
              <a:rPr sz="2400" b="1" i="1" dirty="0">
                <a:latin typeface="Trebuchet MS"/>
                <a:cs typeface="Trebuchet MS"/>
              </a:rPr>
              <a:t>(FOA)</a:t>
            </a:r>
            <a:r>
              <a:rPr sz="2300" dirty="0">
                <a:latin typeface="Tahoma"/>
                <a:cs typeface="Tahoma"/>
              </a:rPr>
              <a:t>o</a:t>
            </a:r>
            <a:r>
              <a:rPr sz="2400" b="1" i="1" dirty="0">
                <a:solidFill>
                  <a:srgbClr val="B43713"/>
                </a:solidFill>
                <a:latin typeface="Trebuchet MS"/>
                <a:cs typeface="Trebuchet MS"/>
              </a:rPr>
              <a:t>OFAF</a:t>
            </a:r>
            <a:r>
              <a:rPr sz="2300" dirty="0">
                <a:latin typeface="Tahoma"/>
                <a:cs typeface="Tahoma"/>
              </a:rPr>
              <a:t>(Aceite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-120" dirty="0">
                <a:latin typeface="Tahoma"/>
                <a:cs typeface="Tahoma"/>
              </a:rPr>
              <a:t>–</a:t>
            </a:r>
            <a:r>
              <a:rPr sz="2300" spc="-100" dirty="0">
                <a:latin typeface="Tahoma"/>
                <a:cs typeface="Tahoma"/>
              </a:rPr>
              <a:t> </a:t>
            </a:r>
            <a:r>
              <a:rPr sz="2300" spc="85" dirty="0">
                <a:latin typeface="Tahoma"/>
                <a:cs typeface="Tahoma"/>
              </a:rPr>
              <a:t>Circulación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65" dirty="0">
                <a:latin typeface="Tahoma"/>
                <a:cs typeface="Tahoma"/>
              </a:rPr>
              <a:t>Forzada,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85" dirty="0">
                <a:latin typeface="Tahoma"/>
                <a:cs typeface="Tahoma"/>
              </a:rPr>
              <a:t>Aire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-50" dirty="0">
                <a:latin typeface="Tahoma"/>
                <a:cs typeface="Tahoma"/>
              </a:rPr>
              <a:t>– </a:t>
            </a:r>
            <a:r>
              <a:rPr sz="2300" spc="85" dirty="0">
                <a:latin typeface="Tahoma"/>
                <a:cs typeface="Tahoma"/>
              </a:rPr>
              <a:t>Circulación</a:t>
            </a:r>
            <a:r>
              <a:rPr sz="2300" spc="-80" dirty="0">
                <a:latin typeface="Tahoma"/>
                <a:cs typeface="Tahoma"/>
              </a:rPr>
              <a:t> </a:t>
            </a:r>
            <a:r>
              <a:rPr sz="2300" spc="-10" dirty="0">
                <a:latin typeface="Tahoma"/>
                <a:cs typeface="Tahoma"/>
              </a:rPr>
              <a:t>Forzada)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8788" y="1216152"/>
            <a:ext cx="10716895" cy="5461000"/>
            <a:chOff x="208788" y="1216152"/>
            <a:chExt cx="10716895" cy="5461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8907" y="1216152"/>
              <a:ext cx="9593580" cy="5312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91940" y="1216151"/>
              <a:ext cx="6833870" cy="5276215"/>
            </a:xfrm>
            <a:custGeom>
              <a:avLst/>
              <a:gdLst/>
              <a:ahLst/>
              <a:cxnLst/>
              <a:rect l="l" t="t" r="r" b="b"/>
              <a:pathLst>
                <a:path w="6833870" h="5276215">
                  <a:moveTo>
                    <a:pt x="6833616" y="0"/>
                  </a:moveTo>
                  <a:lnTo>
                    <a:pt x="3329940" y="0"/>
                  </a:lnTo>
                  <a:lnTo>
                    <a:pt x="3329940" y="1074420"/>
                  </a:lnTo>
                  <a:lnTo>
                    <a:pt x="0" y="1074420"/>
                  </a:lnTo>
                  <a:lnTo>
                    <a:pt x="0" y="4765548"/>
                  </a:lnTo>
                  <a:lnTo>
                    <a:pt x="3329940" y="4765548"/>
                  </a:lnTo>
                  <a:lnTo>
                    <a:pt x="3329940" y="5276088"/>
                  </a:lnTo>
                  <a:lnTo>
                    <a:pt x="6833616" y="5276088"/>
                  </a:lnTo>
                  <a:lnTo>
                    <a:pt x="6833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202690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La</a:t>
            </a:r>
            <a:r>
              <a:rPr sz="3800" spc="-190" dirty="0"/>
              <a:t> </a:t>
            </a:r>
            <a:r>
              <a:rPr sz="3800" spc="150" dirty="0"/>
              <a:t>estructura</a:t>
            </a:r>
            <a:r>
              <a:rPr sz="3800" spc="-190" dirty="0"/>
              <a:t> </a:t>
            </a:r>
            <a:r>
              <a:rPr sz="3800" spc="145" dirty="0"/>
              <a:t>del</a:t>
            </a:r>
            <a:r>
              <a:rPr sz="3800" spc="-190" dirty="0"/>
              <a:t> </a:t>
            </a:r>
            <a:r>
              <a:rPr sz="3800" spc="145" dirty="0"/>
              <a:t>sistema</a:t>
            </a:r>
            <a:r>
              <a:rPr sz="3800" spc="-190" dirty="0"/>
              <a:t> </a:t>
            </a:r>
            <a:r>
              <a:rPr sz="3800" spc="110" dirty="0"/>
              <a:t>eléctrico</a:t>
            </a:r>
            <a:endParaRPr sz="38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77</a:t>
            </a:fld>
            <a:endParaRPr spc="-25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1224" y="1303019"/>
            <a:ext cx="9389364" cy="48935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372364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Subestaciones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377188" y="6260998"/>
            <a:ext cx="18465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spc="-10" dirty="0">
                <a:latin typeface="Tahoma"/>
                <a:cs typeface="Tahoma"/>
              </a:rPr>
              <a:t>transglobepower.com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5255" y="2516123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304800"/>
                </a:move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0055" y="2516123"/>
            <a:ext cx="1068705" cy="153670"/>
          </a:xfrm>
          <a:custGeom>
            <a:avLst/>
            <a:gdLst/>
            <a:ahLst/>
            <a:cxnLst/>
            <a:rect l="l" t="t" r="r" b="b"/>
            <a:pathLst>
              <a:path w="1068704" h="153669">
                <a:moveTo>
                  <a:pt x="237744" y="152400"/>
                </a:moveTo>
                <a:lnTo>
                  <a:pt x="390144" y="0"/>
                </a:lnTo>
              </a:path>
              <a:path w="1068704" h="153669">
                <a:moveTo>
                  <a:pt x="390144" y="152400"/>
                </a:moveTo>
                <a:lnTo>
                  <a:pt x="1068197" y="153670"/>
                </a:lnTo>
              </a:path>
              <a:path w="1068704" h="153669">
                <a:moveTo>
                  <a:pt x="0" y="152400"/>
                </a:moveTo>
                <a:lnTo>
                  <a:pt x="238125" y="15240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559050" y="2484373"/>
            <a:ext cx="2155825" cy="267970"/>
            <a:chOff x="2559050" y="2484373"/>
            <a:chExt cx="2155825" cy="267970"/>
          </a:xfrm>
        </p:grpSpPr>
        <p:sp>
          <p:nvSpPr>
            <p:cNvPr id="5" name="object 5"/>
            <p:cNvSpPr/>
            <p:nvPr/>
          </p:nvSpPr>
          <p:spPr>
            <a:xfrm>
              <a:off x="2590800" y="2516123"/>
              <a:ext cx="2124075" cy="153670"/>
            </a:xfrm>
            <a:custGeom>
              <a:avLst/>
              <a:gdLst/>
              <a:ahLst/>
              <a:cxnLst/>
              <a:rect l="l" t="t" r="r" b="b"/>
              <a:pathLst>
                <a:path w="2124075" h="153669">
                  <a:moveTo>
                    <a:pt x="1228344" y="152400"/>
                  </a:moveTo>
                  <a:lnTo>
                    <a:pt x="1380744" y="0"/>
                  </a:lnTo>
                </a:path>
                <a:path w="2124075" h="153669">
                  <a:moveTo>
                    <a:pt x="1380744" y="152400"/>
                  </a:moveTo>
                  <a:lnTo>
                    <a:pt x="2123694" y="152400"/>
                  </a:lnTo>
                </a:path>
                <a:path w="2124075" h="153669">
                  <a:moveTo>
                    <a:pt x="0" y="152400"/>
                  </a:moveTo>
                  <a:lnTo>
                    <a:pt x="1228725" y="15367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91761" y="2580893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149351"/>
                  </a:moveTo>
                  <a:lnTo>
                    <a:pt x="8937" y="103806"/>
                  </a:lnTo>
                  <a:lnTo>
                    <a:pt x="21209" y="62737"/>
                  </a:lnTo>
                  <a:lnTo>
                    <a:pt x="38909" y="22224"/>
                  </a:lnTo>
                  <a:lnTo>
                    <a:pt x="59943" y="0"/>
                  </a:lnTo>
                  <a:lnTo>
                    <a:pt x="71975" y="5560"/>
                  </a:lnTo>
                  <a:lnTo>
                    <a:pt x="97609" y="39683"/>
                  </a:lnTo>
                  <a:lnTo>
                    <a:pt x="113952" y="84998"/>
                  </a:lnTo>
                  <a:lnTo>
                    <a:pt x="121052" y="141505"/>
                  </a:lnTo>
                  <a:lnTo>
                    <a:pt x="125222" y="152400"/>
                  </a:lnTo>
                  <a:lnTo>
                    <a:pt x="130520" y="141434"/>
                  </a:lnTo>
                  <a:lnTo>
                    <a:pt x="136080" y="115442"/>
                  </a:lnTo>
                  <a:lnTo>
                    <a:pt x="142402" y="84784"/>
                  </a:lnTo>
                  <a:lnTo>
                    <a:pt x="149987" y="59816"/>
                  </a:lnTo>
                  <a:lnTo>
                    <a:pt x="159363" y="40445"/>
                  </a:lnTo>
                  <a:lnTo>
                    <a:pt x="170132" y="22098"/>
                  </a:lnTo>
                  <a:lnTo>
                    <a:pt x="181401" y="8417"/>
                  </a:lnTo>
                  <a:lnTo>
                    <a:pt x="192277" y="3047"/>
                  </a:lnTo>
                  <a:lnTo>
                    <a:pt x="203090" y="8542"/>
                  </a:lnTo>
                  <a:lnTo>
                    <a:pt x="224335" y="40820"/>
                  </a:lnTo>
                  <a:lnTo>
                    <a:pt x="238728" y="83423"/>
                  </a:lnTo>
                  <a:lnTo>
                    <a:pt x="242760" y="112077"/>
                  </a:lnTo>
                  <a:lnTo>
                    <a:pt x="246221" y="136255"/>
                  </a:lnTo>
                  <a:lnTo>
                    <a:pt x="250443" y="146430"/>
                  </a:lnTo>
                  <a:lnTo>
                    <a:pt x="255464" y="136326"/>
                  </a:lnTo>
                  <a:lnTo>
                    <a:pt x="260699" y="112268"/>
                  </a:lnTo>
                  <a:lnTo>
                    <a:pt x="266553" y="83637"/>
                  </a:lnTo>
                  <a:lnTo>
                    <a:pt x="273430" y="59816"/>
                  </a:lnTo>
                  <a:lnTo>
                    <a:pt x="281402" y="40130"/>
                  </a:lnTo>
                  <a:lnTo>
                    <a:pt x="290337" y="20716"/>
                  </a:lnTo>
                  <a:lnTo>
                    <a:pt x="300059" y="5899"/>
                  </a:lnTo>
                  <a:lnTo>
                    <a:pt x="310388" y="0"/>
                  </a:lnTo>
                  <a:lnTo>
                    <a:pt x="322187" y="5899"/>
                  </a:lnTo>
                  <a:lnTo>
                    <a:pt x="347642" y="40130"/>
                  </a:lnTo>
                  <a:lnTo>
                    <a:pt x="366087" y="81262"/>
                  </a:lnTo>
                  <a:lnTo>
                    <a:pt x="377569" y="129200"/>
                  </a:lnTo>
                  <a:lnTo>
                    <a:pt x="381000" y="146430"/>
                  </a:lnTo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516121" y="2656332"/>
            <a:ext cx="204470" cy="565785"/>
            <a:chOff x="3516121" y="2656332"/>
            <a:chExt cx="204470" cy="565785"/>
          </a:xfrm>
        </p:grpSpPr>
        <p:sp>
          <p:nvSpPr>
            <p:cNvPr id="8" name="object 8"/>
            <p:cNvSpPr/>
            <p:nvPr/>
          </p:nvSpPr>
          <p:spPr>
            <a:xfrm>
              <a:off x="3548633" y="2821686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3048" y="0"/>
                  </a:moveTo>
                  <a:lnTo>
                    <a:pt x="48593" y="8937"/>
                  </a:lnTo>
                  <a:lnTo>
                    <a:pt x="89662" y="21209"/>
                  </a:lnTo>
                  <a:lnTo>
                    <a:pt x="130175" y="38909"/>
                  </a:lnTo>
                  <a:lnTo>
                    <a:pt x="152400" y="59943"/>
                  </a:lnTo>
                  <a:lnTo>
                    <a:pt x="146839" y="71975"/>
                  </a:lnTo>
                  <a:lnTo>
                    <a:pt x="112716" y="97609"/>
                  </a:lnTo>
                  <a:lnTo>
                    <a:pt x="67401" y="113952"/>
                  </a:lnTo>
                  <a:lnTo>
                    <a:pt x="10894" y="121052"/>
                  </a:lnTo>
                  <a:lnTo>
                    <a:pt x="0" y="125222"/>
                  </a:lnTo>
                  <a:lnTo>
                    <a:pt x="10965" y="130520"/>
                  </a:lnTo>
                  <a:lnTo>
                    <a:pt x="36956" y="136080"/>
                  </a:lnTo>
                  <a:lnTo>
                    <a:pt x="67615" y="142402"/>
                  </a:lnTo>
                  <a:lnTo>
                    <a:pt x="92582" y="149987"/>
                  </a:lnTo>
                  <a:lnTo>
                    <a:pt x="111954" y="159363"/>
                  </a:lnTo>
                  <a:lnTo>
                    <a:pt x="130301" y="170132"/>
                  </a:lnTo>
                  <a:lnTo>
                    <a:pt x="143982" y="181401"/>
                  </a:lnTo>
                  <a:lnTo>
                    <a:pt x="149351" y="192277"/>
                  </a:lnTo>
                  <a:lnTo>
                    <a:pt x="143857" y="203090"/>
                  </a:lnTo>
                  <a:lnTo>
                    <a:pt x="111579" y="224335"/>
                  </a:lnTo>
                  <a:lnTo>
                    <a:pt x="68976" y="238728"/>
                  </a:lnTo>
                  <a:lnTo>
                    <a:pt x="40322" y="242760"/>
                  </a:lnTo>
                  <a:lnTo>
                    <a:pt x="16144" y="246221"/>
                  </a:lnTo>
                  <a:lnTo>
                    <a:pt x="5968" y="250443"/>
                  </a:lnTo>
                  <a:lnTo>
                    <a:pt x="16073" y="255464"/>
                  </a:lnTo>
                  <a:lnTo>
                    <a:pt x="40132" y="260699"/>
                  </a:lnTo>
                  <a:lnTo>
                    <a:pt x="68762" y="266553"/>
                  </a:lnTo>
                  <a:lnTo>
                    <a:pt x="92582" y="273430"/>
                  </a:lnTo>
                  <a:lnTo>
                    <a:pt x="112269" y="281402"/>
                  </a:lnTo>
                  <a:lnTo>
                    <a:pt x="131683" y="290337"/>
                  </a:lnTo>
                  <a:lnTo>
                    <a:pt x="146500" y="300059"/>
                  </a:lnTo>
                  <a:lnTo>
                    <a:pt x="152400" y="310388"/>
                  </a:lnTo>
                  <a:lnTo>
                    <a:pt x="146500" y="322187"/>
                  </a:lnTo>
                  <a:lnTo>
                    <a:pt x="112269" y="347642"/>
                  </a:lnTo>
                  <a:lnTo>
                    <a:pt x="71137" y="366087"/>
                  </a:lnTo>
                  <a:lnTo>
                    <a:pt x="23199" y="377569"/>
                  </a:lnTo>
                  <a:lnTo>
                    <a:pt x="5968" y="381000"/>
                  </a:lnTo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47871" y="2656332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164718"/>
                  </a:moveTo>
                  <a:lnTo>
                    <a:pt x="0" y="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629400" y="251764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304800"/>
                </a:move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88379" y="2517648"/>
            <a:ext cx="541655" cy="152400"/>
          </a:xfrm>
          <a:custGeom>
            <a:avLst/>
            <a:gdLst/>
            <a:ahLst/>
            <a:cxnLst/>
            <a:rect l="l" t="t" r="r" b="b"/>
            <a:pathLst>
              <a:path w="541654" h="152400">
                <a:moveTo>
                  <a:pt x="0" y="152400"/>
                </a:moveTo>
                <a:lnTo>
                  <a:pt x="152400" y="0"/>
                </a:lnTo>
              </a:path>
              <a:path w="541654" h="152400">
                <a:moveTo>
                  <a:pt x="152400" y="152400"/>
                </a:moveTo>
                <a:lnTo>
                  <a:pt x="541147" y="15240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06768" y="2668523"/>
            <a:ext cx="1094740" cy="1270"/>
          </a:xfrm>
          <a:custGeom>
            <a:avLst/>
            <a:gdLst/>
            <a:ahLst/>
            <a:cxnLst/>
            <a:rect l="l" t="t" r="r" b="b"/>
            <a:pathLst>
              <a:path w="1094740" h="1269">
                <a:moveTo>
                  <a:pt x="0" y="1270"/>
                </a:moveTo>
                <a:lnTo>
                  <a:pt x="1094231" y="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48583" y="2656332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6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69208" y="3201923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6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48583" y="3096767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3084322" y="2828289"/>
            <a:ext cx="127000" cy="118110"/>
            <a:chOff x="3084322" y="2828289"/>
            <a:chExt cx="127000" cy="118110"/>
          </a:xfrm>
        </p:grpSpPr>
        <p:sp>
          <p:nvSpPr>
            <p:cNvPr id="17" name="object 17"/>
            <p:cNvSpPr/>
            <p:nvPr/>
          </p:nvSpPr>
          <p:spPr>
            <a:xfrm>
              <a:off x="3090672" y="2834639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57150" y="0"/>
                  </a:moveTo>
                  <a:lnTo>
                    <a:pt x="34879" y="4125"/>
                  </a:lnTo>
                  <a:lnTo>
                    <a:pt x="16716" y="15382"/>
                  </a:lnTo>
                  <a:lnTo>
                    <a:pt x="4482" y="32093"/>
                  </a:lnTo>
                  <a:lnTo>
                    <a:pt x="0" y="52577"/>
                  </a:lnTo>
                  <a:lnTo>
                    <a:pt x="4482" y="73062"/>
                  </a:lnTo>
                  <a:lnTo>
                    <a:pt x="16716" y="89773"/>
                  </a:lnTo>
                  <a:lnTo>
                    <a:pt x="34879" y="101030"/>
                  </a:lnTo>
                  <a:lnTo>
                    <a:pt x="57150" y="105156"/>
                  </a:lnTo>
                  <a:lnTo>
                    <a:pt x="79420" y="101030"/>
                  </a:lnTo>
                  <a:lnTo>
                    <a:pt x="97583" y="89773"/>
                  </a:lnTo>
                  <a:lnTo>
                    <a:pt x="109817" y="73062"/>
                  </a:lnTo>
                  <a:lnTo>
                    <a:pt x="114300" y="52577"/>
                  </a:lnTo>
                  <a:lnTo>
                    <a:pt x="109817" y="32093"/>
                  </a:lnTo>
                  <a:lnTo>
                    <a:pt x="97583" y="15382"/>
                  </a:lnTo>
                  <a:lnTo>
                    <a:pt x="79420" y="41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0672" y="2834639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0" y="52577"/>
                  </a:moveTo>
                  <a:lnTo>
                    <a:pt x="4482" y="32093"/>
                  </a:lnTo>
                  <a:lnTo>
                    <a:pt x="16716" y="15382"/>
                  </a:lnTo>
                  <a:lnTo>
                    <a:pt x="34879" y="4125"/>
                  </a:lnTo>
                  <a:lnTo>
                    <a:pt x="57150" y="0"/>
                  </a:lnTo>
                  <a:lnTo>
                    <a:pt x="79420" y="4125"/>
                  </a:lnTo>
                  <a:lnTo>
                    <a:pt x="97583" y="15382"/>
                  </a:lnTo>
                  <a:lnTo>
                    <a:pt x="109817" y="32093"/>
                  </a:lnTo>
                  <a:lnTo>
                    <a:pt x="114300" y="52577"/>
                  </a:lnTo>
                  <a:lnTo>
                    <a:pt x="109817" y="73062"/>
                  </a:lnTo>
                  <a:lnTo>
                    <a:pt x="97583" y="89773"/>
                  </a:lnTo>
                  <a:lnTo>
                    <a:pt x="79420" y="101030"/>
                  </a:lnTo>
                  <a:lnTo>
                    <a:pt x="57150" y="105156"/>
                  </a:lnTo>
                  <a:lnTo>
                    <a:pt x="34879" y="101030"/>
                  </a:lnTo>
                  <a:lnTo>
                    <a:pt x="16716" y="89773"/>
                  </a:lnTo>
                  <a:lnTo>
                    <a:pt x="4482" y="73062"/>
                  </a:lnTo>
                  <a:lnTo>
                    <a:pt x="0" y="52577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084322" y="3023361"/>
            <a:ext cx="127000" cy="118110"/>
            <a:chOff x="3084322" y="3023361"/>
            <a:chExt cx="127000" cy="118110"/>
          </a:xfrm>
        </p:grpSpPr>
        <p:sp>
          <p:nvSpPr>
            <p:cNvPr id="20" name="object 20"/>
            <p:cNvSpPr/>
            <p:nvPr/>
          </p:nvSpPr>
          <p:spPr>
            <a:xfrm>
              <a:off x="3090672" y="3029711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57150" y="0"/>
                  </a:moveTo>
                  <a:lnTo>
                    <a:pt x="34879" y="4125"/>
                  </a:lnTo>
                  <a:lnTo>
                    <a:pt x="16716" y="15382"/>
                  </a:lnTo>
                  <a:lnTo>
                    <a:pt x="4482" y="32093"/>
                  </a:lnTo>
                  <a:lnTo>
                    <a:pt x="0" y="52577"/>
                  </a:lnTo>
                  <a:lnTo>
                    <a:pt x="4482" y="73062"/>
                  </a:lnTo>
                  <a:lnTo>
                    <a:pt x="16716" y="89773"/>
                  </a:lnTo>
                  <a:lnTo>
                    <a:pt x="34879" y="101030"/>
                  </a:lnTo>
                  <a:lnTo>
                    <a:pt x="57150" y="105155"/>
                  </a:lnTo>
                  <a:lnTo>
                    <a:pt x="79420" y="101030"/>
                  </a:lnTo>
                  <a:lnTo>
                    <a:pt x="97583" y="89773"/>
                  </a:lnTo>
                  <a:lnTo>
                    <a:pt x="109817" y="73062"/>
                  </a:lnTo>
                  <a:lnTo>
                    <a:pt x="114300" y="52577"/>
                  </a:lnTo>
                  <a:lnTo>
                    <a:pt x="109817" y="32093"/>
                  </a:lnTo>
                  <a:lnTo>
                    <a:pt x="97583" y="15382"/>
                  </a:lnTo>
                  <a:lnTo>
                    <a:pt x="79420" y="41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0672" y="3029711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0" y="52577"/>
                  </a:moveTo>
                  <a:lnTo>
                    <a:pt x="4482" y="32093"/>
                  </a:lnTo>
                  <a:lnTo>
                    <a:pt x="16716" y="15382"/>
                  </a:lnTo>
                  <a:lnTo>
                    <a:pt x="34879" y="4125"/>
                  </a:lnTo>
                  <a:lnTo>
                    <a:pt x="57150" y="0"/>
                  </a:lnTo>
                  <a:lnTo>
                    <a:pt x="79420" y="4125"/>
                  </a:lnTo>
                  <a:lnTo>
                    <a:pt x="97583" y="15382"/>
                  </a:lnTo>
                  <a:lnTo>
                    <a:pt x="109817" y="32093"/>
                  </a:lnTo>
                  <a:lnTo>
                    <a:pt x="114300" y="52577"/>
                  </a:lnTo>
                  <a:lnTo>
                    <a:pt x="109817" y="73062"/>
                  </a:lnTo>
                  <a:lnTo>
                    <a:pt x="97583" y="89773"/>
                  </a:lnTo>
                  <a:lnTo>
                    <a:pt x="79420" y="101030"/>
                  </a:lnTo>
                  <a:lnTo>
                    <a:pt x="57150" y="105155"/>
                  </a:lnTo>
                  <a:lnTo>
                    <a:pt x="34879" y="101030"/>
                  </a:lnTo>
                  <a:lnTo>
                    <a:pt x="16716" y="89773"/>
                  </a:lnTo>
                  <a:lnTo>
                    <a:pt x="4482" y="73062"/>
                  </a:lnTo>
                  <a:lnTo>
                    <a:pt x="0" y="52577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7011161" y="2580894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0" y="149351"/>
                </a:moveTo>
                <a:lnTo>
                  <a:pt x="8937" y="103806"/>
                </a:lnTo>
                <a:lnTo>
                  <a:pt x="21209" y="62737"/>
                </a:lnTo>
                <a:lnTo>
                  <a:pt x="38909" y="22224"/>
                </a:lnTo>
                <a:lnTo>
                  <a:pt x="59944" y="0"/>
                </a:lnTo>
                <a:lnTo>
                  <a:pt x="71975" y="5560"/>
                </a:lnTo>
                <a:lnTo>
                  <a:pt x="97609" y="39683"/>
                </a:lnTo>
                <a:lnTo>
                  <a:pt x="113952" y="84998"/>
                </a:lnTo>
                <a:lnTo>
                  <a:pt x="121052" y="141505"/>
                </a:lnTo>
                <a:lnTo>
                  <a:pt x="125222" y="152400"/>
                </a:lnTo>
                <a:lnTo>
                  <a:pt x="130520" y="141434"/>
                </a:lnTo>
                <a:lnTo>
                  <a:pt x="136080" y="115442"/>
                </a:lnTo>
                <a:lnTo>
                  <a:pt x="142402" y="84784"/>
                </a:lnTo>
                <a:lnTo>
                  <a:pt x="149987" y="59816"/>
                </a:lnTo>
                <a:lnTo>
                  <a:pt x="159363" y="40445"/>
                </a:lnTo>
                <a:lnTo>
                  <a:pt x="170132" y="22098"/>
                </a:lnTo>
                <a:lnTo>
                  <a:pt x="181401" y="8417"/>
                </a:lnTo>
                <a:lnTo>
                  <a:pt x="192278" y="3047"/>
                </a:lnTo>
                <a:lnTo>
                  <a:pt x="203090" y="8542"/>
                </a:lnTo>
                <a:lnTo>
                  <a:pt x="224335" y="40820"/>
                </a:lnTo>
                <a:lnTo>
                  <a:pt x="238728" y="83423"/>
                </a:lnTo>
                <a:lnTo>
                  <a:pt x="242760" y="112077"/>
                </a:lnTo>
                <a:lnTo>
                  <a:pt x="246221" y="136255"/>
                </a:lnTo>
                <a:lnTo>
                  <a:pt x="250444" y="146430"/>
                </a:lnTo>
                <a:lnTo>
                  <a:pt x="255464" y="136326"/>
                </a:lnTo>
                <a:lnTo>
                  <a:pt x="260699" y="112268"/>
                </a:lnTo>
                <a:lnTo>
                  <a:pt x="266553" y="83637"/>
                </a:lnTo>
                <a:lnTo>
                  <a:pt x="273431" y="59816"/>
                </a:lnTo>
                <a:lnTo>
                  <a:pt x="281402" y="40130"/>
                </a:lnTo>
                <a:lnTo>
                  <a:pt x="290337" y="20716"/>
                </a:lnTo>
                <a:lnTo>
                  <a:pt x="300059" y="5899"/>
                </a:lnTo>
                <a:lnTo>
                  <a:pt x="310388" y="0"/>
                </a:lnTo>
                <a:lnTo>
                  <a:pt x="322187" y="5899"/>
                </a:lnTo>
                <a:lnTo>
                  <a:pt x="347642" y="40130"/>
                </a:lnTo>
                <a:lnTo>
                  <a:pt x="366087" y="81262"/>
                </a:lnTo>
                <a:lnTo>
                  <a:pt x="377569" y="129200"/>
                </a:lnTo>
                <a:lnTo>
                  <a:pt x="381000" y="146430"/>
                </a:lnTo>
              </a:path>
            </a:pathLst>
          </a:custGeom>
          <a:ln w="381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91043" y="2641092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04759" y="3081527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6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526781" y="2814573"/>
            <a:ext cx="127000" cy="116839"/>
            <a:chOff x="7526781" y="2814573"/>
            <a:chExt cx="127000" cy="116839"/>
          </a:xfrm>
        </p:grpSpPr>
        <p:sp>
          <p:nvSpPr>
            <p:cNvPr id="26" name="object 26"/>
            <p:cNvSpPr/>
            <p:nvPr/>
          </p:nvSpPr>
          <p:spPr>
            <a:xfrm>
              <a:off x="7533131" y="2820923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57150" y="0"/>
                  </a:moveTo>
                  <a:lnTo>
                    <a:pt x="34879" y="4077"/>
                  </a:lnTo>
                  <a:lnTo>
                    <a:pt x="16716" y="15192"/>
                  </a:lnTo>
                  <a:lnTo>
                    <a:pt x="4482" y="31664"/>
                  </a:lnTo>
                  <a:lnTo>
                    <a:pt x="0" y="51815"/>
                  </a:lnTo>
                  <a:lnTo>
                    <a:pt x="4482" y="71967"/>
                  </a:lnTo>
                  <a:lnTo>
                    <a:pt x="16716" y="88439"/>
                  </a:lnTo>
                  <a:lnTo>
                    <a:pt x="34879" y="99554"/>
                  </a:lnTo>
                  <a:lnTo>
                    <a:pt x="57150" y="103631"/>
                  </a:lnTo>
                  <a:lnTo>
                    <a:pt x="79420" y="99554"/>
                  </a:lnTo>
                  <a:lnTo>
                    <a:pt x="97583" y="88439"/>
                  </a:lnTo>
                  <a:lnTo>
                    <a:pt x="109817" y="71967"/>
                  </a:lnTo>
                  <a:lnTo>
                    <a:pt x="114300" y="51815"/>
                  </a:lnTo>
                  <a:lnTo>
                    <a:pt x="109817" y="31664"/>
                  </a:lnTo>
                  <a:lnTo>
                    <a:pt x="97583" y="15192"/>
                  </a:lnTo>
                  <a:lnTo>
                    <a:pt x="79420" y="4077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33131" y="2820923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0" y="51815"/>
                  </a:moveTo>
                  <a:lnTo>
                    <a:pt x="4482" y="31664"/>
                  </a:lnTo>
                  <a:lnTo>
                    <a:pt x="16716" y="15192"/>
                  </a:lnTo>
                  <a:lnTo>
                    <a:pt x="34879" y="4077"/>
                  </a:lnTo>
                  <a:lnTo>
                    <a:pt x="57150" y="0"/>
                  </a:lnTo>
                  <a:lnTo>
                    <a:pt x="79420" y="4077"/>
                  </a:lnTo>
                  <a:lnTo>
                    <a:pt x="97583" y="15192"/>
                  </a:lnTo>
                  <a:lnTo>
                    <a:pt x="109817" y="31664"/>
                  </a:lnTo>
                  <a:lnTo>
                    <a:pt x="114300" y="51815"/>
                  </a:lnTo>
                  <a:lnTo>
                    <a:pt x="109817" y="71967"/>
                  </a:lnTo>
                  <a:lnTo>
                    <a:pt x="97583" y="88439"/>
                  </a:lnTo>
                  <a:lnTo>
                    <a:pt x="79420" y="99554"/>
                  </a:lnTo>
                  <a:lnTo>
                    <a:pt x="57150" y="103631"/>
                  </a:lnTo>
                  <a:lnTo>
                    <a:pt x="34879" y="99554"/>
                  </a:lnTo>
                  <a:lnTo>
                    <a:pt x="16716" y="88439"/>
                  </a:lnTo>
                  <a:lnTo>
                    <a:pt x="4482" y="71967"/>
                  </a:lnTo>
                  <a:lnTo>
                    <a:pt x="0" y="51815"/>
                  </a:lnTo>
                  <a:close/>
                </a:path>
              </a:pathLst>
            </a:custGeom>
            <a:ln w="12699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526781" y="3009645"/>
            <a:ext cx="127000" cy="116839"/>
            <a:chOff x="7526781" y="3009645"/>
            <a:chExt cx="127000" cy="116839"/>
          </a:xfrm>
        </p:grpSpPr>
        <p:sp>
          <p:nvSpPr>
            <p:cNvPr id="29" name="object 29"/>
            <p:cNvSpPr/>
            <p:nvPr/>
          </p:nvSpPr>
          <p:spPr>
            <a:xfrm>
              <a:off x="7533131" y="3015995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57150" y="0"/>
                  </a:moveTo>
                  <a:lnTo>
                    <a:pt x="34879" y="4077"/>
                  </a:lnTo>
                  <a:lnTo>
                    <a:pt x="16716" y="15192"/>
                  </a:lnTo>
                  <a:lnTo>
                    <a:pt x="4482" y="31664"/>
                  </a:lnTo>
                  <a:lnTo>
                    <a:pt x="0" y="51815"/>
                  </a:lnTo>
                  <a:lnTo>
                    <a:pt x="4482" y="71967"/>
                  </a:lnTo>
                  <a:lnTo>
                    <a:pt x="16716" y="88439"/>
                  </a:lnTo>
                  <a:lnTo>
                    <a:pt x="34879" y="99554"/>
                  </a:lnTo>
                  <a:lnTo>
                    <a:pt x="57150" y="103631"/>
                  </a:lnTo>
                  <a:lnTo>
                    <a:pt x="79420" y="99554"/>
                  </a:lnTo>
                  <a:lnTo>
                    <a:pt x="97583" y="88439"/>
                  </a:lnTo>
                  <a:lnTo>
                    <a:pt x="109817" y="71967"/>
                  </a:lnTo>
                  <a:lnTo>
                    <a:pt x="114300" y="51815"/>
                  </a:lnTo>
                  <a:lnTo>
                    <a:pt x="109817" y="31664"/>
                  </a:lnTo>
                  <a:lnTo>
                    <a:pt x="97583" y="15192"/>
                  </a:lnTo>
                  <a:lnTo>
                    <a:pt x="79420" y="4077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33131" y="3015995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0" y="51815"/>
                  </a:moveTo>
                  <a:lnTo>
                    <a:pt x="4482" y="31664"/>
                  </a:lnTo>
                  <a:lnTo>
                    <a:pt x="16716" y="15192"/>
                  </a:lnTo>
                  <a:lnTo>
                    <a:pt x="34879" y="4077"/>
                  </a:lnTo>
                  <a:lnTo>
                    <a:pt x="57150" y="0"/>
                  </a:lnTo>
                  <a:lnTo>
                    <a:pt x="79420" y="4077"/>
                  </a:lnTo>
                  <a:lnTo>
                    <a:pt x="97583" y="15192"/>
                  </a:lnTo>
                  <a:lnTo>
                    <a:pt x="109817" y="31664"/>
                  </a:lnTo>
                  <a:lnTo>
                    <a:pt x="114300" y="51815"/>
                  </a:lnTo>
                  <a:lnTo>
                    <a:pt x="109817" y="71967"/>
                  </a:lnTo>
                  <a:lnTo>
                    <a:pt x="97583" y="88439"/>
                  </a:lnTo>
                  <a:lnTo>
                    <a:pt x="79420" y="99554"/>
                  </a:lnTo>
                  <a:lnTo>
                    <a:pt x="57150" y="103631"/>
                  </a:lnTo>
                  <a:lnTo>
                    <a:pt x="34879" y="99554"/>
                  </a:lnTo>
                  <a:lnTo>
                    <a:pt x="16716" y="88439"/>
                  </a:lnTo>
                  <a:lnTo>
                    <a:pt x="4482" y="71967"/>
                  </a:lnTo>
                  <a:lnTo>
                    <a:pt x="0" y="51815"/>
                  </a:lnTo>
                  <a:close/>
                </a:path>
              </a:pathLst>
            </a:custGeom>
            <a:ln w="12699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7982711" y="2412492"/>
            <a:ext cx="1753870" cy="523240"/>
            <a:chOff x="7982711" y="2412492"/>
            <a:chExt cx="1753870" cy="523240"/>
          </a:xfrm>
        </p:grpSpPr>
        <p:sp>
          <p:nvSpPr>
            <p:cNvPr id="32" name="object 32"/>
            <p:cNvSpPr/>
            <p:nvPr/>
          </p:nvSpPr>
          <p:spPr>
            <a:xfrm>
              <a:off x="8001761" y="2431542"/>
              <a:ext cx="609600" cy="485140"/>
            </a:xfrm>
            <a:custGeom>
              <a:avLst/>
              <a:gdLst/>
              <a:ahLst/>
              <a:cxnLst/>
              <a:rect l="l" t="t" r="r" b="b"/>
              <a:pathLst>
                <a:path w="609600" h="485139">
                  <a:moveTo>
                    <a:pt x="0" y="240030"/>
                  </a:moveTo>
                  <a:lnTo>
                    <a:pt x="4644" y="191648"/>
                  </a:lnTo>
                  <a:lnTo>
                    <a:pt x="17966" y="146589"/>
                  </a:lnTo>
                  <a:lnTo>
                    <a:pt x="39045" y="105816"/>
                  </a:lnTo>
                  <a:lnTo>
                    <a:pt x="66960" y="70294"/>
                  </a:lnTo>
                  <a:lnTo>
                    <a:pt x="100793" y="40987"/>
                  </a:lnTo>
                  <a:lnTo>
                    <a:pt x="139624" y="18859"/>
                  </a:lnTo>
                  <a:lnTo>
                    <a:pt x="182533" y="4875"/>
                  </a:lnTo>
                  <a:lnTo>
                    <a:pt x="228600" y="0"/>
                  </a:lnTo>
                  <a:lnTo>
                    <a:pt x="274666" y="4875"/>
                  </a:lnTo>
                  <a:lnTo>
                    <a:pt x="317575" y="18859"/>
                  </a:lnTo>
                  <a:lnTo>
                    <a:pt x="356406" y="40987"/>
                  </a:lnTo>
                  <a:lnTo>
                    <a:pt x="390239" y="70294"/>
                  </a:lnTo>
                  <a:lnTo>
                    <a:pt x="418154" y="105816"/>
                  </a:lnTo>
                  <a:lnTo>
                    <a:pt x="439233" y="146589"/>
                  </a:lnTo>
                  <a:lnTo>
                    <a:pt x="452555" y="191648"/>
                  </a:lnTo>
                  <a:lnTo>
                    <a:pt x="457200" y="240030"/>
                  </a:lnTo>
                  <a:lnTo>
                    <a:pt x="452555" y="288411"/>
                  </a:lnTo>
                  <a:lnTo>
                    <a:pt x="439233" y="333470"/>
                  </a:lnTo>
                  <a:lnTo>
                    <a:pt x="418154" y="374243"/>
                  </a:lnTo>
                  <a:lnTo>
                    <a:pt x="390239" y="409765"/>
                  </a:lnTo>
                  <a:lnTo>
                    <a:pt x="356406" y="439072"/>
                  </a:lnTo>
                  <a:lnTo>
                    <a:pt x="317575" y="461200"/>
                  </a:lnTo>
                  <a:lnTo>
                    <a:pt x="274666" y="475184"/>
                  </a:lnTo>
                  <a:lnTo>
                    <a:pt x="228600" y="480060"/>
                  </a:lnTo>
                  <a:lnTo>
                    <a:pt x="182533" y="475184"/>
                  </a:lnTo>
                  <a:lnTo>
                    <a:pt x="139624" y="461200"/>
                  </a:lnTo>
                  <a:lnTo>
                    <a:pt x="100793" y="439072"/>
                  </a:lnTo>
                  <a:lnTo>
                    <a:pt x="66960" y="409765"/>
                  </a:lnTo>
                  <a:lnTo>
                    <a:pt x="39045" y="374243"/>
                  </a:lnTo>
                  <a:lnTo>
                    <a:pt x="17966" y="333470"/>
                  </a:lnTo>
                  <a:lnTo>
                    <a:pt x="4644" y="288411"/>
                  </a:lnTo>
                  <a:lnTo>
                    <a:pt x="0" y="240030"/>
                  </a:lnTo>
                  <a:close/>
                </a:path>
                <a:path w="609600" h="485139">
                  <a:moveTo>
                    <a:pt x="152400" y="244602"/>
                  </a:moveTo>
                  <a:lnTo>
                    <a:pt x="157044" y="196220"/>
                  </a:lnTo>
                  <a:lnTo>
                    <a:pt x="170366" y="151161"/>
                  </a:lnTo>
                  <a:lnTo>
                    <a:pt x="191445" y="110388"/>
                  </a:lnTo>
                  <a:lnTo>
                    <a:pt x="219360" y="74866"/>
                  </a:lnTo>
                  <a:lnTo>
                    <a:pt x="253193" y="45559"/>
                  </a:lnTo>
                  <a:lnTo>
                    <a:pt x="292024" y="23431"/>
                  </a:lnTo>
                  <a:lnTo>
                    <a:pt x="334933" y="9447"/>
                  </a:lnTo>
                  <a:lnTo>
                    <a:pt x="381000" y="4572"/>
                  </a:lnTo>
                  <a:lnTo>
                    <a:pt x="427066" y="9447"/>
                  </a:lnTo>
                  <a:lnTo>
                    <a:pt x="469975" y="23431"/>
                  </a:lnTo>
                  <a:lnTo>
                    <a:pt x="508806" y="45559"/>
                  </a:lnTo>
                  <a:lnTo>
                    <a:pt x="542639" y="74866"/>
                  </a:lnTo>
                  <a:lnTo>
                    <a:pt x="570554" y="110388"/>
                  </a:lnTo>
                  <a:lnTo>
                    <a:pt x="591633" y="151161"/>
                  </a:lnTo>
                  <a:lnTo>
                    <a:pt x="604955" y="196220"/>
                  </a:lnTo>
                  <a:lnTo>
                    <a:pt x="609600" y="244602"/>
                  </a:lnTo>
                  <a:lnTo>
                    <a:pt x="604955" y="292983"/>
                  </a:lnTo>
                  <a:lnTo>
                    <a:pt x="591633" y="338042"/>
                  </a:lnTo>
                  <a:lnTo>
                    <a:pt x="570554" y="378815"/>
                  </a:lnTo>
                  <a:lnTo>
                    <a:pt x="542639" y="414337"/>
                  </a:lnTo>
                  <a:lnTo>
                    <a:pt x="508806" y="443644"/>
                  </a:lnTo>
                  <a:lnTo>
                    <a:pt x="469975" y="465772"/>
                  </a:lnTo>
                  <a:lnTo>
                    <a:pt x="427066" y="479756"/>
                  </a:lnTo>
                  <a:lnTo>
                    <a:pt x="381000" y="484632"/>
                  </a:lnTo>
                  <a:lnTo>
                    <a:pt x="334933" y="479756"/>
                  </a:lnTo>
                  <a:lnTo>
                    <a:pt x="292024" y="465772"/>
                  </a:lnTo>
                  <a:lnTo>
                    <a:pt x="253193" y="443644"/>
                  </a:lnTo>
                  <a:lnTo>
                    <a:pt x="219360" y="414337"/>
                  </a:lnTo>
                  <a:lnTo>
                    <a:pt x="191445" y="378815"/>
                  </a:lnTo>
                  <a:lnTo>
                    <a:pt x="170366" y="338042"/>
                  </a:lnTo>
                  <a:lnTo>
                    <a:pt x="157044" y="292983"/>
                  </a:lnTo>
                  <a:lnTo>
                    <a:pt x="152400" y="244602"/>
                  </a:lnTo>
                  <a:close/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610599" y="2667000"/>
              <a:ext cx="1094740" cy="1270"/>
            </a:xfrm>
            <a:custGeom>
              <a:avLst/>
              <a:gdLst/>
              <a:ahLst/>
              <a:cxnLst/>
              <a:rect l="l" t="t" r="r" b="b"/>
              <a:pathLst>
                <a:path w="1094740" h="1269">
                  <a:moveTo>
                    <a:pt x="0" y="1270"/>
                  </a:moveTo>
                  <a:lnTo>
                    <a:pt x="1094231" y="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2999232" y="3322320"/>
            <a:ext cx="304800" cy="186055"/>
          </a:xfrm>
          <a:custGeom>
            <a:avLst/>
            <a:gdLst/>
            <a:ahLst/>
            <a:cxnLst/>
            <a:rect l="l" t="t" r="r" b="b"/>
            <a:pathLst>
              <a:path w="304800" h="186054">
                <a:moveTo>
                  <a:pt x="0" y="0"/>
                </a:moveTo>
                <a:lnTo>
                  <a:pt x="304800" y="0"/>
                </a:lnTo>
              </a:path>
              <a:path w="304800" h="186054">
                <a:moveTo>
                  <a:pt x="45719" y="88391"/>
                </a:moveTo>
                <a:lnTo>
                  <a:pt x="251079" y="88391"/>
                </a:lnTo>
              </a:path>
              <a:path w="304800" h="186054">
                <a:moveTo>
                  <a:pt x="109728" y="185927"/>
                </a:moveTo>
                <a:lnTo>
                  <a:pt x="206375" y="18592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0711" y="3407664"/>
            <a:ext cx="304800" cy="186055"/>
          </a:xfrm>
          <a:custGeom>
            <a:avLst/>
            <a:gdLst/>
            <a:ahLst/>
            <a:cxnLst/>
            <a:rect l="l" t="t" r="r" b="b"/>
            <a:pathLst>
              <a:path w="304800" h="186054">
                <a:moveTo>
                  <a:pt x="0" y="0"/>
                </a:moveTo>
                <a:lnTo>
                  <a:pt x="304800" y="0"/>
                </a:lnTo>
              </a:path>
              <a:path w="304800" h="186054">
                <a:moveTo>
                  <a:pt x="45720" y="89915"/>
                </a:moveTo>
                <a:lnTo>
                  <a:pt x="251078" y="89915"/>
                </a:lnTo>
              </a:path>
              <a:path w="304800" h="186054">
                <a:moveTo>
                  <a:pt x="109727" y="185927"/>
                </a:moveTo>
                <a:lnTo>
                  <a:pt x="206375" y="18592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53883" y="3291840"/>
            <a:ext cx="304800" cy="186055"/>
          </a:xfrm>
          <a:custGeom>
            <a:avLst/>
            <a:gdLst/>
            <a:ahLst/>
            <a:cxnLst/>
            <a:rect l="l" t="t" r="r" b="b"/>
            <a:pathLst>
              <a:path w="304800" h="186054">
                <a:moveTo>
                  <a:pt x="0" y="0"/>
                </a:moveTo>
                <a:lnTo>
                  <a:pt x="304800" y="0"/>
                </a:lnTo>
              </a:path>
              <a:path w="304800" h="186054">
                <a:moveTo>
                  <a:pt x="45720" y="89915"/>
                </a:moveTo>
                <a:lnTo>
                  <a:pt x="251079" y="89915"/>
                </a:lnTo>
              </a:path>
              <a:path w="304800" h="186054">
                <a:moveTo>
                  <a:pt x="108204" y="185927"/>
                </a:moveTo>
                <a:lnTo>
                  <a:pt x="204850" y="18592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15255" y="409194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304800"/>
                </a:move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20055" y="4091940"/>
            <a:ext cx="1068705" cy="153670"/>
          </a:xfrm>
          <a:custGeom>
            <a:avLst/>
            <a:gdLst/>
            <a:ahLst/>
            <a:cxnLst/>
            <a:rect l="l" t="t" r="r" b="b"/>
            <a:pathLst>
              <a:path w="1068704" h="153670">
                <a:moveTo>
                  <a:pt x="237744" y="152400"/>
                </a:moveTo>
                <a:lnTo>
                  <a:pt x="390144" y="0"/>
                </a:lnTo>
              </a:path>
              <a:path w="1068704" h="153670">
                <a:moveTo>
                  <a:pt x="390144" y="152400"/>
                </a:moveTo>
                <a:lnTo>
                  <a:pt x="1068197" y="153670"/>
                </a:lnTo>
              </a:path>
              <a:path w="1068704" h="153670">
                <a:moveTo>
                  <a:pt x="0" y="152400"/>
                </a:moveTo>
                <a:lnTo>
                  <a:pt x="238125" y="15240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2559050" y="4060190"/>
            <a:ext cx="2155825" cy="267970"/>
            <a:chOff x="2559050" y="4060190"/>
            <a:chExt cx="2155825" cy="267970"/>
          </a:xfrm>
        </p:grpSpPr>
        <p:sp>
          <p:nvSpPr>
            <p:cNvPr id="40" name="object 40"/>
            <p:cNvSpPr/>
            <p:nvPr/>
          </p:nvSpPr>
          <p:spPr>
            <a:xfrm>
              <a:off x="2590800" y="4091940"/>
              <a:ext cx="2124075" cy="153670"/>
            </a:xfrm>
            <a:custGeom>
              <a:avLst/>
              <a:gdLst/>
              <a:ahLst/>
              <a:cxnLst/>
              <a:rect l="l" t="t" r="r" b="b"/>
              <a:pathLst>
                <a:path w="2124075" h="153670">
                  <a:moveTo>
                    <a:pt x="1228344" y="152400"/>
                  </a:moveTo>
                  <a:lnTo>
                    <a:pt x="1380744" y="0"/>
                  </a:lnTo>
                </a:path>
                <a:path w="2124075" h="153670">
                  <a:moveTo>
                    <a:pt x="1380744" y="152400"/>
                  </a:moveTo>
                  <a:lnTo>
                    <a:pt x="2123694" y="152400"/>
                  </a:lnTo>
                </a:path>
                <a:path w="2124075" h="153670">
                  <a:moveTo>
                    <a:pt x="0" y="152400"/>
                  </a:moveTo>
                  <a:lnTo>
                    <a:pt x="1228725" y="15367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91761" y="415671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149351"/>
                  </a:moveTo>
                  <a:lnTo>
                    <a:pt x="8937" y="103806"/>
                  </a:lnTo>
                  <a:lnTo>
                    <a:pt x="21209" y="62737"/>
                  </a:lnTo>
                  <a:lnTo>
                    <a:pt x="38909" y="22224"/>
                  </a:lnTo>
                  <a:lnTo>
                    <a:pt x="59943" y="0"/>
                  </a:lnTo>
                  <a:lnTo>
                    <a:pt x="71975" y="5560"/>
                  </a:lnTo>
                  <a:lnTo>
                    <a:pt x="97609" y="39683"/>
                  </a:lnTo>
                  <a:lnTo>
                    <a:pt x="113952" y="84998"/>
                  </a:lnTo>
                  <a:lnTo>
                    <a:pt x="121052" y="141505"/>
                  </a:lnTo>
                  <a:lnTo>
                    <a:pt x="125222" y="152400"/>
                  </a:lnTo>
                  <a:lnTo>
                    <a:pt x="130520" y="141434"/>
                  </a:lnTo>
                  <a:lnTo>
                    <a:pt x="136080" y="115443"/>
                  </a:lnTo>
                  <a:lnTo>
                    <a:pt x="142402" y="84784"/>
                  </a:lnTo>
                  <a:lnTo>
                    <a:pt x="149987" y="59816"/>
                  </a:lnTo>
                  <a:lnTo>
                    <a:pt x="159363" y="40445"/>
                  </a:lnTo>
                  <a:lnTo>
                    <a:pt x="170132" y="22098"/>
                  </a:lnTo>
                  <a:lnTo>
                    <a:pt x="181401" y="8417"/>
                  </a:lnTo>
                  <a:lnTo>
                    <a:pt x="192277" y="3047"/>
                  </a:lnTo>
                  <a:lnTo>
                    <a:pt x="203090" y="8542"/>
                  </a:lnTo>
                  <a:lnTo>
                    <a:pt x="224335" y="40820"/>
                  </a:lnTo>
                  <a:lnTo>
                    <a:pt x="238728" y="83423"/>
                  </a:lnTo>
                  <a:lnTo>
                    <a:pt x="242760" y="112077"/>
                  </a:lnTo>
                  <a:lnTo>
                    <a:pt x="246221" y="136255"/>
                  </a:lnTo>
                  <a:lnTo>
                    <a:pt x="250443" y="146431"/>
                  </a:lnTo>
                  <a:lnTo>
                    <a:pt x="255464" y="136326"/>
                  </a:lnTo>
                  <a:lnTo>
                    <a:pt x="260699" y="112268"/>
                  </a:lnTo>
                  <a:lnTo>
                    <a:pt x="266553" y="83637"/>
                  </a:lnTo>
                  <a:lnTo>
                    <a:pt x="273430" y="59816"/>
                  </a:lnTo>
                  <a:lnTo>
                    <a:pt x="281402" y="40130"/>
                  </a:lnTo>
                  <a:lnTo>
                    <a:pt x="290337" y="20716"/>
                  </a:lnTo>
                  <a:lnTo>
                    <a:pt x="300059" y="5899"/>
                  </a:lnTo>
                  <a:lnTo>
                    <a:pt x="310388" y="0"/>
                  </a:lnTo>
                  <a:lnTo>
                    <a:pt x="322187" y="5899"/>
                  </a:lnTo>
                  <a:lnTo>
                    <a:pt x="347642" y="40130"/>
                  </a:lnTo>
                  <a:lnTo>
                    <a:pt x="366087" y="81262"/>
                  </a:lnTo>
                  <a:lnTo>
                    <a:pt x="377569" y="129200"/>
                  </a:lnTo>
                  <a:lnTo>
                    <a:pt x="381000" y="146431"/>
                  </a:lnTo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3516121" y="4232147"/>
            <a:ext cx="204470" cy="565785"/>
            <a:chOff x="3516121" y="4232147"/>
            <a:chExt cx="204470" cy="565785"/>
          </a:xfrm>
        </p:grpSpPr>
        <p:sp>
          <p:nvSpPr>
            <p:cNvPr id="43" name="object 43"/>
            <p:cNvSpPr/>
            <p:nvPr/>
          </p:nvSpPr>
          <p:spPr>
            <a:xfrm>
              <a:off x="3548633" y="4397501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3048" y="0"/>
                  </a:moveTo>
                  <a:lnTo>
                    <a:pt x="48593" y="8937"/>
                  </a:lnTo>
                  <a:lnTo>
                    <a:pt x="89662" y="21209"/>
                  </a:lnTo>
                  <a:lnTo>
                    <a:pt x="130175" y="38909"/>
                  </a:lnTo>
                  <a:lnTo>
                    <a:pt x="152400" y="59943"/>
                  </a:lnTo>
                  <a:lnTo>
                    <a:pt x="146839" y="71975"/>
                  </a:lnTo>
                  <a:lnTo>
                    <a:pt x="112716" y="97609"/>
                  </a:lnTo>
                  <a:lnTo>
                    <a:pt x="67401" y="113952"/>
                  </a:lnTo>
                  <a:lnTo>
                    <a:pt x="10894" y="121052"/>
                  </a:lnTo>
                  <a:lnTo>
                    <a:pt x="0" y="125222"/>
                  </a:lnTo>
                  <a:lnTo>
                    <a:pt x="10965" y="130520"/>
                  </a:lnTo>
                  <a:lnTo>
                    <a:pt x="36956" y="136080"/>
                  </a:lnTo>
                  <a:lnTo>
                    <a:pt x="67615" y="142402"/>
                  </a:lnTo>
                  <a:lnTo>
                    <a:pt x="92582" y="149987"/>
                  </a:lnTo>
                  <a:lnTo>
                    <a:pt x="111954" y="159363"/>
                  </a:lnTo>
                  <a:lnTo>
                    <a:pt x="130301" y="170132"/>
                  </a:lnTo>
                  <a:lnTo>
                    <a:pt x="143982" y="181401"/>
                  </a:lnTo>
                  <a:lnTo>
                    <a:pt x="149351" y="192278"/>
                  </a:lnTo>
                  <a:lnTo>
                    <a:pt x="143857" y="203090"/>
                  </a:lnTo>
                  <a:lnTo>
                    <a:pt x="111579" y="224335"/>
                  </a:lnTo>
                  <a:lnTo>
                    <a:pt x="68976" y="238728"/>
                  </a:lnTo>
                  <a:lnTo>
                    <a:pt x="40322" y="242760"/>
                  </a:lnTo>
                  <a:lnTo>
                    <a:pt x="16144" y="246221"/>
                  </a:lnTo>
                  <a:lnTo>
                    <a:pt x="5968" y="250444"/>
                  </a:lnTo>
                  <a:lnTo>
                    <a:pt x="16073" y="255464"/>
                  </a:lnTo>
                  <a:lnTo>
                    <a:pt x="40132" y="260699"/>
                  </a:lnTo>
                  <a:lnTo>
                    <a:pt x="68762" y="266553"/>
                  </a:lnTo>
                  <a:lnTo>
                    <a:pt x="92582" y="273431"/>
                  </a:lnTo>
                  <a:lnTo>
                    <a:pt x="112269" y="281402"/>
                  </a:lnTo>
                  <a:lnTo>
                    <a:pt x="131683" y="290337"/>
                  </a:lnTo>
                  <a:lnTo>
                    <a:pt x="146500" y="300059"/>
                  </a:lnTo>
                  <a:lnTo>
                    <a:pt x="152400" y="310388"/>
                  </a:lnTo>
                  <a:lnTo>
                    <a:pt x="146500" y="322187"/>
                  </a:lnTo>
                  <a:lnTo>
                    <a:pt x="112269" y="347642"/>
                  </a:lnTo>
                  <a:lnTo>
                    <a:pt x="71137" y="366087"/>
                  </a:lnTo>
                  <a:lnTo>
                    <a:pt x="23199" y="377569"/>
                  </a:lnTo>
                  <a:lnTo>
                    <a:pt x="5968" y="381000"/>
                  </a:lnTo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47871" y="4232147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164719"/>
                  </a:moveTo>
                  <a:lnTo>
                    <a:pt x="0" y="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6629400" y="40934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304800"/>
                </a:move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88379" y="4093464"/>
            <a:ext cx="541655" cy="152400"/>
          </a:xfrm>
          <a:custGeom>
            <a:avLst/>
            <a:gdLst/>
            <a:ahLst/>
            <a:cxnLst/>
            <a:rect l="l" t="t" r="r" b="b"/>
            <a:pathLst>
              <a:path w="541654" h="152400">
                <a:moveTo>
                  <a:pt x="0" y="152400"/>
                </a:moveTo>
                <a:lnTo>
                  <a:pt x="152400" y="0"/>
                </a:lnTo>
              </a:path>
              <a:path w="541654" h="152400">
                <a:moveTo>
                  <a:pt x="152400" y="152400"/>
                </a:moveTo>
                <a:lnTo>
                  <a:pt x="541147" y="15240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06768" y="4244340"/>
            <a:ext cx="1094740" cy="1270"/>
          </a:xfrm>
          <a:custGeom>
            <a:avLst/>
            <a:gdLst/>
            <a:ahLst/>
            <a:cxnLst/>
            <a:rect l="l" t="t" r="r" b="b"/>
            <a:pathLst>
              <a:path w="1094740" h="1270">
                <a:moveTo>
                  <a:pt x="0" y="1270"/>
                </a:moveTo>
                <a:lnTo>
                  <a:pt x="1094231" y="0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48583" y="4232147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6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569208" y="4777740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48583" y="4674108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3084322" y="4405629"/>
            <a:ext cx="127000" cy="116839"/>
            <a:chOff x="3084322" y="4405629"/>
            <a:chExt cx="127000" cy="116839"/>
          </a:xfrm>
        </p:grpSpPr>
        <p:sp>
          <p:nvSpPr>
            <p:cNvPr id="52" name="object 52"/>
            <p:cNvSpPr/>
            <p:nvPr/>
          </p:nvSpPr>
          <p:spPr>
            <a:xfrm>
              <a:off x="3090672" y="4411979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57150" y="0"/>
                  </a:moveTo>
                  <a:lnTo>
                    <a:pt x="34879" y="4077"/>
                  </a:lnTo>
                  <a:lnTo>
                    <a:pt x="16716" y="15192"/>
                  </a:lnTo>
                  <a:lnTo>
                    <a:pt x="4482" y="31664"/>
                  </a:lnTo>
                  <a:lnTo>
                    <a:pt x="0" y="51816"/>
                  </a:lnTo>
                  <a:lnTo>
                    <a:pt x="4482" y="71967"/>
                  </a:lnTo>
                  <a:lnTo>
                    <a:pt x="16716" y="88439"/>
                  </a:lnTo>
                  <a:lnTo>
                    <a:pt x="34879" y="99554"/>
                  </a:lnTo>
                  <a:lnTo>
                    <a:pt x="57150" y="103632"/>
                  </a:lnTo>
                  <a:lnTo>
                    <a:pt x="79420" y="99554"/>
                  </a:lnTo>
                  <a:lnTo>
                    <a:pt x="97583" y="88439"/>
                  </a:lnTo>
                  <a:lnTo>
                    <a:pt x="109817" y="71967"/>
                  </a:lnTo>
                  <a:lnTo>
                    <a:pt x="114300" y="51816"/>
                  </a:lnTo>
                  <a:lnTo>
                    <a:pt x="109817" y="31664"/>
                  </a:lnTo>
                  <a:lnTo>
                    <a:pt x="97583" y="15192"/>
                  </a:lnTo>
                  <a:lnTo>
                    <a:pt x="79420" y="4077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90672" y="4411979"/>
              <a:ext cx="114300" cy="104139"/>
            </a:xfrm>
            <a:custGeom>
              <a:avLst/>
              <a:gdLst/>
              <a:ahLst/>
              <a:cxnLst/>
              <a:rect l="l" t="t" r="r" b="b"/>
              <a:pathLst>
                <a:path w="114300" h="104139">
                  <a:moveTo>
                    <a:pt x="0" y="51816"/>
                  </a:moveTo>
                  <a:lnTo>
                    <a:pt x="4482" y="31664"/>
                  </a:lnTo>
                  <a:lnTo>
                    <a:pt x="16716" y="15192"/>
                  </a:lnTo>
                  <a:lnTo>
                    <a:pt x="34879" y="4077"/>
                  </a:lnTo>
                  <a:lnTo>
                    <a:pt x="57150" y="0"/>
                  </a:lnTo>
                  <a:lnTo>
                    <a:pt x="79420" y="4077"/>
                  </a:lnTo>
                  <a:lnTo>
                    <a:pt x="97583" y="15192"/>
                  </a:lnTo>
                  <a:lnTo>
                    <a:pt x="109817" y="31664"/>
                  </a:lnTo>
                  <a:lnTo>
                    <a:pt x="114300" y="51816"/>
                  </a:lnTo>
                  <a:lnTo>
                    <a:pt x="109817" y="71967"/>
                  </a:lnTo>
                  <a:lnTo>
                    <a:pt x="97583" y="88439"/>
                  </a:lnTo>
                  <a:lnTo>
                    <a:pt x="79420" y="99554"/>
                  </a:lnTo>
                  <a:lnTo>
                    <a:pt x="57150" y="103632"/>
                  </a:lnTo>
                  <a:lnTo>
                    <a:pt x="34879" y="99554"/>
                  </a:lnTo>
                  <a:lnTo>
                    <a:pt x="16716" y="88439"/>
                  </a:lnTo>
                  <a:lnTo>
                    <a:pt x="4482" y="71967"/>
                  </a:lnTo>
                  <a:lnTo>
                    <a:pt x="0" y="51816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3084322" y="4600702"/>
            <a:ext cx="127000" cy="118110"/>
            <a:chOff x="3084322" y="4600702"/>
            <a:chExt cx="127000" cy="118110"/>
          </a:xfrm>
        </p:grpSpPr>
        <p:sp>
          <p:nvSpPr>
            <p:cNvPr id="55" name="object 55"/>
            <p:cNvSpPr/>
            <p:nvPr/>
          </p:nvSpPr>
          <p:spPr>
            <a:xfrm>
              <a:off x="3090672" y="4607052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57150" y="0"/>
                  </a:moveTo>
                  <a:lnTo>
                    <a:pt x="34879" y="4125"/>
                  </a:lnTo>
                  <a:lnTo>
                    <a:pt x="16716" y="15382"/>
                  </a:lnTo>
                  <a:lnTo>
                    <a:pt x="4482" y="32093"/>
                  </a:lnTo>
                  <a:lnTo>
                    <a:pt x="0" y="52578"/>
                  </a:lnTo>
                  <a:lnTo>
                    <a:pt x="4482" y="73062"/>
                  </a:lnTo>
                  <a:lnTo>
                    <a:pt x="16716" y="89773"/>
                  </a:lnTo>
                  <a:lnTo>
                    <a:pt x="34879" y="101030"/>
                  </a:lnTo>
                  <a:lnTo>
                    <a:pt x="57150" y="105156"/>
                  </a:lnTo>
                  <a:lnTo>
                    <a:pt x="79420" y="101030"/>
                  </a:lnTo>
                  <a:lnTo>
                    <a:pt x="97583" y="89773"/>
                  </a:lnTo>
                  <a:lnTo>
                    <a:pt x="109817" y="73062"/>
                  </a:lnTo>
                  <a:lnTo>
                    <a:pt x="114300" y="52578"/>
                  </a:lnTo>
                  <a:lnTo>
                    <a:pt x="109817" y="32093"/>
                  </a:lnTo>
                  <a:lnTo>
                    <a:pt x="97583" y="15382"/>
                  </a:lnTo>
                  <a:lnTo>
                    <a:pt x="79420" y="41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90672" y="4607052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0" y="52578"/>
                  </a:moveTo>
                  <a:lnTo>
                    <a:pt x="4482" y="32093"/>
                  </a:lnTo>
                  <a:lnTo>
                    <a:pt x="16716" y="15382"/>
                  </a:lnTo>
                  <a:lnTo>
                    <a:pt x="34879" y="4125"/>
                  </a:lnTo>
                  <a:lnTo>
                    <a:pt x="57150" y="0"/>
                  </a:lnTo>
                  <a:lnTo>
                    <a:pt x="79420" y="4125"/>
                  </a:lnTo>
                  <a:lnTo>
                    <a:pt x="97583" y="15382"/>
                  </a:lnTo>
                  <a:lnTo>
                    <a:pt x="109817" y="32093"/>
                  </a:lnTo>
                  <a:lnTo>
                    <a:pt x="114300" y="52578"/>
                  </a:lnTo>
                  <a:lnTo>
                    <a:pt x="109817" y="73062"/>
                  </a:lnTo>
                  <a:lnTo>
                    <a:pt x="97583" y="89773"/>
                  </a:lnTo>
                  <a:lnTo>
                    <a:pt x="79420" y="101030"/>
                  </a:lnTo>
                  <a:lnTo>
                    <a:pt x="57150" y="105156"/>
                  </a:lnTo>
                  <a:lnTo>
                    <a:pt x="34879" y="101030"/>
                  </a:lnTo>
                  <a:lnTo>
                    <a:pt x="16716" y="89773"/>
                  </a:lnTo>
                  <a:lnTo>
                    <a:pt x="4482" y="73062"/>
                  </a:lnTo>
                  <a:lnTo>
                    <a:pt x="0" y="52578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7011161" y="4156709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0" y="149351"/>
                </a:moveTo>
                <a:lnTo>
                  <a:pt x="8937" y="103806"/>
                </a:lnTo>
                <a:lnTo>
                  <a:pt x="21209" y="62737"/>
                </a:lnTo>
                <a:lnTo>
                  <a:pt x="38909" y="22224"/>
                </a:lnTo>
                <a:lnTo>
                  <a:pt x="59944" y="0"/>
                </a:lnTo>
                <a:lnTo>
                  <a:pt x="71975" y="5560"/>
                </a:lnTo>
                <a:lnTo>
                  <a:pt x="97609" y="39683"/>
                </a:lnTo>
                <a:lnTo>
                  <a:pt x="113952" y="84998"/>
                </a:lnTo>
                <a:lnTo>
                  <a:pt x="121052" y="141505"/>
                </a:lnTo>
                <a:lnTo>
                  <a:pt x="125222" y="152400"/>
                </a:lnTo>
                <a:lnTo>
                  <a:pt x="130520" y="141434"/>
                </a:lnTo>
                <a:lnTo>
                  <a:pt x="136080" y="115443"/>
                </a:lnTo>
                <a:lnTo>
                  <a:pt x="142402" y="84784"/>
                </a:lnTo>
                <a:lnTo>
                  <a:pt x="149987" y="59816"/>
                </a:lnTo>
                <a:lnTo>
                  <a:pt x="159363" y="40445"/>
                </a:lnTo>
                <a:lnTo>
                  <a:pt x="170132" y="22098"/>
                </a:lnTo>
                <a:lnTo>
                  <a:pt x="181401" y="8417"/>
                </a:lnTo>
                <a:lnTo>
                  <a:pt x="192278" y="3047"/>
                </a:lnTo>
                <a:lnTo>
                  <a:pt x="203090" y="8542"/>
                </a:lnTo>
                <a:lnTo>
                  <a:pt x="224335" y="40820"/>
                </a:lnTo>
                <a:lnTo>
                  <a:pt x="238728" y="83423"/>
                </a:lnTo>
                <a:lnTo>
                  <a:pt x="242760" y="112077"/>
                </a:lnTo>
                <a:lnTo>
                  <a:pt x="246221" y="136255"/>
                </a:lnTo>
                <a:lnTo>
                  <a:pt x="250444" y="146431"/>
                </a:lnTo>
                <a:lnTo>
                  <a:pt x="255464" y="136326"/>
                </a:lnTo>
                <a:lnTo>
                  <a:pt x="260699" y="112268"/>
                </a:lnTo>
                <a:lnTo>
                  <a:pt x="266553" y="83637"/>
                </a:lnTo>
                <a:lnTo>
                  <a:pt x="273431" y="59816"/>
                </a:lnTo>
                <a:lnTo>
                  <a:pt x="281402" y="40130"/>
                </a:lnTo>
                <a:lnTo>
                  <a:pt x="290337" y="20716"/>
                </a:lnTo>
                <a:lnTo>
                  <a:pt x="300059" y="5899"/>
                </a:lnTo>
                <a:lnTo>
                  <a:pt x="310388" y="0"/>
                </a:lnTo>
                <a:lnTo>
                  <a:pt x="322187" y="5899"/>
                </a:lnTo>
                <a:lnTo>
                  <a:pt x="347642" y="40130"/>
                </a:lnTo>
                <a:lnTo>
                  <a:pt x="366087" y="81262"/>
                </a:lnTo>
                <a:lnTo>
                  <a:pt x="377569" y="129200"/>
                </a:lnTo>
                <a:lnTo>
                  <a:pt x="381000" y="146431"/>
                </a:lnTo>
              </a:path>
            </a:pathLst>
          </a:custGeom>
          <a:ln w="381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91043" y="4218432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7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04759" y="4658867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676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7526781" y="4390390"/>
            <a:ext cx="127000" cy="118110"/>
            <a:chOff x="7526781" y="4390390"/>
            <a:chExt cx="127000" cy="118110"/>
          </a:xfrm>
        </p:grpSpPr>
        <p:sp>
          <p:nvSpPr>
            <p:cNvPr id="61" name="object 61"/>
            <p:cNvSpPr/>
            <p:nvPr/>
          </p:nvSpPr>
          <p:spPr>
            <a:xfrm>
              <a:off x="7533131" y="4396740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57150" y="0"/>
                  </a:moveTo>
                  <a:lnTo>
                    <a:pt x="34879" y="4125"/>
                  </a:lnTo>
                  <a:lnTo>
                    <a:pt x="16716" y="15382"/>
                  </a:lnTo>
                  <a:lnTo>
                    <a:pt x="4482" y="32093"/>
                  </a:lnTo>
                  <a:lnTo>
                    <a:pt x="0" y="52578"/>
                  </a:lnTo>
                  <a:lnTo>
                    <a:pt x="4482" y="73062"/>
                  </a:lnTo>
                  <a:lnTo>
                    <a:pt x="16716" y="89773"/>
                  </a:lnTo>
                  <a:lnTo>
                    <a:pt x="34879" y="101030"/>
                  </a:lnTo>
                  <a:lnTo>
                    <a:pt x="57150" y="105156"/>
                  </a:lnTo>
                  <a:lnTo>
                    <a:pt x="79420" y="101030"/>
                  </a:lnTo>
                  <a:lnTo>
                    <a:pt x="97583" y="89773"/>
                  </a:lnTo>
                  <a:lnTo>
                    <a:pt x="109817" y="73062"/>
                  </a:lnTo>
                  <a:lnTo>
                    <a:pt x="114300" y="52578"/>
                  </a:lnTo>
                  <a:lnTo>
                    <a:pt x="109817" y="32093"/>
                  </a:lnTo>
                  <a:lnTo>
                    <a:pt x="97583" y="15382"/>
                  </a:lnTo>
                  <a:lnTo>
                    <a:pt x="79420" y="41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33131" y="4396740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0" y="52578"/>
                  </a:moveTo>
                  <a:lnTo>
                    <a:pt x="4482" y="32093"/>
                  </a:lnTo>
                  <a:lnTo>
                    <a:pt x="16716" y="15382"/>
                  </a:lnTo>
                  <a:lnTo>
                    <a:pt x="34879" y="4125"/>
                  </a:lnTo>
                  <a:lnTo>
                    <a:pt x="57150" y="0"/>
                  </a:lnTo>
                  <a:lnTo>
                    <a:pt x="79420" y="4125"/>
                  </a:lnTo>
                  <a:lnTo>
                    <a:pt x="97583" y="15382"/>
                  </a:lnTo>
                  <a:lnTo>
                    <a:pt x="109817" y="32093"/>
                  </a:lnTo>
                  <a:lnTo>
                    <a:pt x="114300" y="52578"/>
                  </a:lnTo>
                  <a:lnTo>
                    <a:pt x="109817" y="73062"/>
                  </a:lnTo>
                  <a:lnTo>
                    <a:pt x="97583" y="89773"/>
                  </a:lnTo>
                  <a:lnTo>
                    <a:pt x="79420" y="101030"/>
                  </a:lnTo>
                  <a:lnTo>
                    <a:pt x="57150" y="105156"/>
                  </a:lnTo>
                  <a:lnTo>
                    <a:pt x="34879" y="101030"/>
                  </a:lnTo>
                  <a:lnTo>
                    <a:pt x="16716" y="89773"/>
                  </a:lnTo>
                  <a:lnTo>
                    <a:pt x="4482" y="73062"/>
                  </a:lnTo>
                  <a:lnTo>
                    <a:pt x="0" y="52578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26781" y="4585461"/>
            <a:ext cx="127000" cy="118110"/>
            <a:chOff x="7526781" y="4585461"/>
            <a:chExt cx="127000" cy="118110"/>
          </a:xfrm>
        </p:grpSpPr>
        <p:sp>
          <p:nvSpPr>
            <p:cNvPr id="64" name="object 64"/>
            <p:cNvSpPr/>
            <p:nvPr/>
          </p:nvSpPr>
          <p:spPr>
            <a:xfrm>
              <a:off x="7533131" y="4591811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57150" y="0"/>
                  </a:moveTo>
                  <a:lnTo>
                    <a:pt x="34879" y="4125"/>
                  </a:lnTo>
                  <a:lnTo>
                    <a:pt x="16716" y="15382"/>
                  </a:lnTo>
                  <a:lnTo>
                    <a:pt x="4482" y="32093"/>
                  </a:lnTo>
                  <a:lnTo>
                    <a:pt x="0" y="52577"/>
                  </a:lnTo>
                  <a:lnTo>
                    <a:pt x="4482" y="73062"/>
                  </a:lnTo>
                  <a:lnTo>
                    <a:pt x="16716" y="89773"/>
                  </a:lnTo>
                  <a:lnTo>
                    <a:pt x="34879" y="101030"/>
                  </a:lnTo>
                  <a:lnTo>
                    <a:pt x="57150" y="105156"/>
                  </a:lnTo>
                  <a:lnTo>
                    <a:pt x="79420" y="101030"/>
                  </a:lnTo>
                  <a:lnTo>
                    <a:pt x="97583" y="89773"/>
                  </a:lnTo>
                  <a:lnTo>
                    <a:pt x="109817" y="73062"/>
                  </a:lnTo>
                  <a:lnTo>
                    <a:pt x="114300" y="52577"/>
                  </a:lnTo>
                  <a:lnTo>
                    <a:pt x="109817" y="32093"/>
                  </a:lnTo>
                  <a:lnTo>
                    <a:pt x="97583" y="15382"/>
                  </a:lnTo>
                  <a:lnTo>
                    <a:pt x="79420" y="41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533131" y="4591811"/>
              <a:ext cx="114300" cy="105410"/>
            </a:xfrm>
            <a:custGeom>
              <a:avLst/>
              <a:gdLst/>
              <a:ahLst/>
              <a:cxnLst/>
              <a:rect l="l" t="t" r="r" b="b"/>
              <a:pathLst>
                <a:path w="114300" h="105410">
                  <a:moveTo>
                    <a:pt x="0" y="52577"/>
                  </a:moveTo>
                  <a:lnTo>
                    <a:pt x="4482" y="32093"/>
                  </a:lnTo>
                  <a:lnTo>
                    <a:pt x="16716" y="15382"/>
                  </a:lnTo>
                  <a:lnTo>
                    <a:pt x="34879" y="4125"/>
                  </a:lnTo>
                  <a:lnTo>
                    <a:pt x="57150" y="0"/>
                  </a:lnTo>
                  <a:lnTo>
                    <a:pt x="79420" y="4125"/>
                  </a:lnTo>
                  <a:lnTo>
                    <a:pt x="97583" y="15382"/>
                  </a:lnTo>
                  <a:lnTo>
                    <a:pt x="109817" y="32093"/>
                  </a:lnTo>
                  <a:lnTo>
                    <a:pt x="114300" y="52577"/>
                  </a:lnTo>
                  <a:lnTo>
                    <a:pt x="109817" y="73062"/>
                  </a:lnTo>
                  <a:lnTo>
                    <a:pt x="97583" y="89773"/>
                  </a:lnTo>
                  <a:lnTo>
                    <a:pt x="79420" y="101030"/>
                  </a:lnTo>
                  <a:lnTo>
                    <a:pt x="57150" y="105156"/>
                  </a:lnTo>
                  <a:lnTo>
                    <a:pt x="34879" y="101030"/>
                  </a:lnTo>
                  <a:lnTo>
                    <a:pt x="16716" y="89773"/>
                  </a:lnTo>
                  <a:lnTo>
                    <a:pt x="4482" y="73062"/>
                  </a:lnTo>
                  <a:lnTo>
                    <a:pt x="0" y="52577"/>
                  </a:lnTo>
                  <a:close/>
                </a:path>
              </a:pathLst>
            </a:custGeom>
            <a:ln w="127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7982711" y="3988308"/>
            <a:ext cx="1753870" cy="524510"/>
            <a:chOff x="7982711" y="3988308"/>
            <a:chExt cx="1753870" cy="524510"/>
          </a:xfrm>
        </p:grpSpPr>
        <p:sp>
          <p:nvSpPr>
            <p:cNvPr id="67" name="object 67"/>
            <p:cNvSpPr/>
            <p:nvPr/>
          </p:nvSpPr>
          <p:spPr>
            <a:xfrm>
              <a:off x="8001761" y="4007358"/>
              <a:ext cx="609600" cy="486409"/>
            </a:xfrm>
            <a:custGeom>
              <a:avLst/>
              <a:gdLst/>
              <a:ahLst/>
              <a:cxnLst/>
              <a:rect l="l" t="t" r="r" b="b"/>
              <a:pathLst>
                <a:path w="609600" h="486410">
                  <a:moveTo>
                    <a:pt x="0" y="240030"/>
                  </a:moveTo>
                  <a:lnTo>
                    <a:pt x="4644" y="191648"/>
                  </a:lnTo>
                  <a:lnTo>
                    <a:pt x="17966" y="146589"/>
                  </a:lnTo>
                  <a:lnTo>
                    <a:pt x="39045" y="105816"/>
                  </a:lnTo>
                  <a:lnTo>
                    <a:pt x="66960" y="70294"/>
                  </a:lnTo>
                  <a:lnTo>
                    <a:pt x="100793" y="40987"/>
                  </a:lnTo>
                  <a:lnTo>
                    <a:pt x="139624" y="18859"/>
                  </a:lnTo>
                  <a:lnTo>
                    <a:pt x="182533" y="4875"/>
                  </a:lnTo>
                  <a:lnTo>
                    <a:pt x="228600" y="0"/>
                  </a:lnTo>
                  <a:lnTo>
                    <a:pt x="274666" y="4875"/>
                  </a:lnTo>
                  <a:lnTo>
                    <a:pt x="317575" y="18859"/>
                  </a:lnTo>
                  <a:lnTo>
                    <a:pt x="356406" y="40987"/>
                  </a:lnTo>
                  <a:lnTo>
                    <a:pt x="390239" y="70294"/>
                  </a:lnTo>
                  <a:lnTo>
                    <a:pt x="418154" y="105816"/>
                  </a:lnTo>
                  <a:lnTo>
                    <a:pt x="439233" y="146589"/>
                  </a:lnTo>
                  <a:lnTo>
                    <a:pt x="452555" y="191648"/>
                  </a:lnTo>
                  <a:lnTo>
                    <a:pt x="457200" y="240030"/>
                  </a:lnTo>
                  <a:lnTo>
                    <a:pt x="452555" y="288411"/>
                  </a:lnTo>
                  <a:lnTo>
                    <a:pt x="439233" y="333470"/>
                  </a:lnTo>
                  <a:lnTo>
                    <a:pt x="418154" y="374243"/>
                  </a:lnTo>
                  <a:lnTo>
                    <a:pt x="390239" y="409765"/>
                  </a:lnTo>
                  <a:lnTo>
                    <a:pt x="356406" y="439072"/>
                  </a:lnTo>
                  <a:lnTo>
                    <a:pt x="317575" y="461200"/>
                  </a:lnTo>
                  <a:lnTo>
                    <a:pt x="274666" y="475184"/>
                  </a:lnTo>
                  <a:lnTo>
                    <a:pt x="228600" y="480060"/>
                  </a:lnTo>
                  <a:lnTo>
                    <a:pt x="182533" y="475184"/>
                  </a:lnTo>
                  <a:lnTo>
                    <a:pt x="139624" y="461200"/>
                  </a:lnTo>
                  <a:lnTo>
                    <a:pt x="100793" y="439072"/>
                  </a:lnTo>
                  <a:lnTo>
                    <a:pt x="66960" y="409765"/>
                  </a:lnTo>
                  <a:lnTo>
                    <a:pt x="39045" y="374243"/>
                  </a:lnTo>
                  <a:lnTo>
                    <a:pt x="17966" y="333470"/>
                  </a:lnTo>
                  <a:lnTo>
                    <a:pt x="4644" y="288411"/>
                  </a:lnTo>
                  <a:lnTo>
                    <a:pt x="0" y="240030"/>
                  </a:lnTo>
                  <a:close/>
                </a:path>
                <a:path w="609600" h="486410">
                  <a:moveTo>
                    <a:pt x="152400" y="245364"/>
                  </a:moveTo>
                  <a:lnTo>
                    <a:pt x="157044" y="196840"/>
                  </a:lnTo>
                  <a:lnTo>
                    <a:pt x="170366" y="151643"/>
                  </a:lnTo>
                  <a:lnTo>
                    <a:pt x="191445" y="110742"/>
                  </a:lnTo>
                  <a:lnTo>
                    <a:pt x="219360" y="75104"/>
                  </a:lnTo>
                  <a:lnTo>
                    <a:pt x="253193" y="45699"/>
                  </a:lnTo>
                  <a:lnTo>
                    <a:pt x="292024" y="23496"/>
                  </a:lnTo>
                  <a:lnTo>
                    <a:pt x="334933" y="9464"/>
                  </a:lnTo>
                  <a:lnTo>
                    <a:pt x="381000" y="4572"/>
                  </a:lnTo>
                  <a:lnTo>
                    <a:pt x="427066" y="9464"/>
                  </a:lnTo>
                  <a:lnTo>
                    <a:pt x="469975" y="23496"/>
                  </a:lnTo>
                  <a:lnTo>
                    <a:pt x="508806" y="45699"/>
                  </a:lnTo>
                  <a:lnTo>
                    <a:pt x="542639" y="75104"/>
                  </a:lnTo>
                  <a:lnTo>
                    <a:pt x="570554" y="110742"/>
                  </a:lnTo>
                  <a:lnTo>
                    <a:pt x="591633" y="151643"/>
                  </a:lnTo>
                  <a:lnTo>
                    <a:pt x="604955" y="196840"/>
                  </a:lnTo>
                  <a:lnTo>
                    <a:pt x="609600" y="245364"/>
                  </a:lnTo>
                  <a:lnTo>
                    <a:pt x="604955" y="293887"/>
                  </a:lnTo>
                  <a:lnTo>
                    <a:pt x="591633" y="339084"/>
                  </a:lnTo>
                  <a:lnTo>
                    <a:pt x="570554" y="379985"/>
                  </a:lnTo>
                  <a:lnTo>
                    <a:pt x="542639" y="415623"/>
                  </a:lnTo>
                  <a:lnTo>
                    <a:pt x="508806" y="445028"/>
                  </a:lnTo>
                  <a:lnTo>
                    <a:pt x="469975" y="467231"/>
                  </a:lnTo>
                  <a:lnTo>
                    <a:pt x="427066" y="481263"/>
                  </a:lnTo>
                  <a:lnTo>
                    <a:pt x="381000" y="486156"/>
                  </a:lnTo>
                  <a:lnTo>
                    <a:pt x="334933" y="481263"/>
                  </a:lnTo>
                  <a:lnTo>
                    <a:pt x="292024" y="467231"/>
                  </a:lnTo>
                  <a:lnTo>
                    <a:pt x="253193" y="445028"/>
                  </a:lnTo>
                  <a:lnTo>
                    <a:pt x="219360" y="415623"/>
                  </a:lnTo>
                  <a:lnTo>
                    <a:pt x="191445" y="379985"/>
                  </a:lnTo>
                  <a:lnTo>
                    <a:pt x="170366" y="339084"/>
                  </a:lnTo>
                  <a:lnTo>
                    <a:pt x="157044" y="293887"/>
                  </a:lnTo>
                  <a:lnTo>
                    <a:pt x="152400" y="245364"/>
                  </a:lnTo>
                  <a:close/>
                </a:path>
              </a:pathLst>
            </a:custGeom>
            <a:ln w="381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610599" y="4244340"/>
              <a:ext cx="1094740" cy="1270"/>
            </a:xfrm>
            <a:custGeom>
              <a:avLst/>
              <a:gdLst/>
              <a:ahLst/>
              <a:cxnLst/>
              <a:rect l="l" t="t" r="r" b="b"/>
              <a:pathLst>
                <a:path w="1094740" h="1270">
                  <a:moveTo>
                    <a:pt x="0" y="1270"/>
                  </a:moveTo>
                  <a:lnTo>
                    <a:pt x="1094231" y="0"/>
                  </a:lnTo>
                </a:path>
              </a:pathLst>
            </a:custGeom>
            <a:ln w="63500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2999232" y="4898135"/>
            <a:ext cx="304800" cy="187960"/>
          </a:xfrm>
          <a:custGeom>
            <a:avLst/>
            <a:gdLst/>
            <a:ahLst/>
            <a:cxnLst/>
            <a:rect l="l" t="t" r="r" b="b"/>
            <a:pathLst>
              <a:path w="304800" h="187960">
                <a:moveTo>
                  <a:pt x="0" y="0"/>
                </a:moveTo>
                <a:lnTo>
                  <a:pt x="304800" y="0"/>
                </a:lnTo>
              </a:path>
              <a:path w="304800" h="187960">
                <a:moveTo>
                  <a:pt x="45719" y="89915"/>
                </a:moveTo>
                <a:lnTo>
                  <a:pt x="251079" y="89915"/>
                </a:lnTo>
              </a:path>
              <a:path w="304800" h="187960">
                <a:moveTo>
                  <a:pt x="109728" y="187451"/>
                </a:moveTo>
                <a:lnTo>
                  <a:pt x="206375" y="187451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10711" y="4985003"/>
            <a:ext cx="304800" cy="186055"/>
          </a:xfrm>
          <a:custGeom>
            <a:avLst/>
            <a:gdLst/>
            <a:ahLst/>
            <a:cxnLst/>
            <a:rect l="l" t="t" r="r" b="b"/>
            <a:pathLst>
              <a:path w="304800" h="186054">
                <a:moveTo>
                  <a:pt x="0" y="0"/>
                </a:moveTo>
                <a:lnTo>
                  <a:pt x="304800" y="0"/>
                </a:lnTo>
              </a:path>
              <a:path w="304800" h="186054">
                <a:moveTo>
                  <a:pt x="45720" y="88392"/>
                </a:moveTo>
                <a:lnTo>
                  <a:pt x="251078" y="88392"/>
                </a:lnTo>
              </a:path>
              <a:path w="304800" h="186054">
                <a:moveTo>
                  <a:pt x="109727" y="185928"/>
                </a:moveTo>
                <a:lnTo>
                  <a:pt x="206375" y="185928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3883" y="4869179"/>
            <a:ext cx="304800" cy="186055"/>
          </a:xfrm>
          <a:custGeom>
            <a:avLst/>
            <a:gdLst/>
            <a:ahLst/>
            <a:cxnLst/>
            <a:rect l="l" t="t" r="r" b="b"/>
            <a:pathLst>
              <a:path w="304800" h="186054">
                <a:moveTo>
                  <a:pt x="0" y="0"/>
                </a:moveTo>
                <a:lnTo>
                  <a:pt x="304800" y="0"/>
                </a:lnTo>
              </a:path>
              <a:path w="304800" h="186054">
                <a:moveTo>
                  <a:pt x="45720" y="88392"/>
                </a:moveTo>
                <a:lnTo>
                  <a:pt x="251079" y="88392"/>
                </a:lnTo>
              </a:path>
              <a:path w="304800" h="186054">
                <a:moveTo>
                  <a:pt x="108204" y="185928"/>
                </a:moveTo>
                <a:lnTo>
                  <a:pt x="204850" y="185928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48528" y="1897379"/>
            <a:ext cx="0" cy="3002280"/>
          </a:xfrm>
          <a:custGeom>
            <a:avLst/>
            <a:gdLst/>
            <a:ahLst/>
            <a:cxnLst/>
            <a:rect l="l" t="t" r="r" b="b"/>
            <a:pathLst>
              <a:path h="3002279">
                <a:moveTo>
                  <a:pt x="0" y="0"/>
                </a:moveTo>
                <a:lnTo>
                  <a:pt x="0" y="3002153"/>
                </a:lnTo>
              </a:path>
            </a:pathLst>
          </a:custGeom>
          <a:ln w="63500">
            <a:solidFill>
              <a:srgbClr val="00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4791" y="2271395"/>
            <a:ext cx="102362" cy="244601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9144" y="2995548"/>
            <a:ext cx="221360" cy="107441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75788" y="2959735"/>
            <a:ext cx="170180" cy="103377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6730110" y="2145792"/>
            <a:ext cx="103505" cy="283845"/>
          </a:xfrm>
          <a:custGeom>
            <a:avLst/>
            <a:gdLst/>
            <a:ahLst/>
            <a:cxnLst/>
            <a:rect l="l" t="t" r="r" b="b"/>
            <a:pathLst>
              <a:path w="103504" h="283844">
                <a:moveTo>
                  <a:pt x="7112" y="187579"/>
                </a:moveTo>
                <a:lnTo>
                  <a:pt x="1016" y="191135"/>
                </a:lnTo>
                <a:lnTo>
                  <a:pt x="0" y="194945"/>
                </a:lnTo>
                <a:lnTo>
                  <a:pt x="51689" y="283591"/>
                </a:lnTo>
                <a:lnTo>
                  <a:pt x="59020" y="271018"/>
                </a:lnTo>
                <a:lnTo>
                  <a:pt x="45339" y="271018"/>
                </a:lnTo>
                <a:lnTo>
                  <a:pt x="45339" y="247595"/>
                </a:lnTo>
                <a:lnTo>
                  <a:pt x="10922" y="188595"/>
                </a:lnTo>
                <a:lnTo>
                  <a:pt x="7112" y="187579"/>
                </a:lnTo>
                <a:close/>
              </a:path>
              <a:path w="103504" h="283844">
                <a:moveTo>
                  <a:pt x="45339" y="247595"/>
                </a:moveTo>
                <a:lnTo>
                  <a:pt x="45339" y="271018"/>
                </a:lnTo>
                <a:lnTo>
                  <a:pt x="58039" y="271018"/>
                </a:lnTo>
                <a:lnTo>
                  <a:pt x="58039" y="267843"/>
                </a:lnTo>
                <a:lnTo>
                  <a:pt x="46228" y="267843"/>
                </a:lnTo>
                <a:lnTo>
                  <a:pt x="51689" y="258481"/>
                </a:lnTo>
                <a:lnTo>
                  <a:pt x="45339" y="247595"/>
                </a:lnTo>
                <a:close/>
              </a:path>
              <a:path w="103504" h="283844">
                <a:moveTo>
                  <a:pt x="96266" y="187579"/>
                </a:moveTo>
                <a:lnTo>
                  <a:pt x="92456" y="188595"/>
                </a:lnTo>
                <a:lnTo>
                  <a:pt x="58039" y="247595"/>
                </a:lnTo>
                <a:lnTo>
                  <a:pt x="58039" y="271018"/>
                </a:lnTo>
                <a:lnTo>
                  <a:pt x="59020" y="271018"/>
                </a:lnTo>
                <a:lnTo>
                  <a:pt x="103378" y="194945"/>
                </a:lnTo>
                <a:lnTo>
                  <a:pt x="102362" y="191135"/>
                </a:lnTo>
                <a:lnTo>
                  <a:pt x="96266" y="187579"/>
                </a:lnTo>
                <a:close/>
              </a:path>
              <a:path w="103504" h="283844">
                <a:moveTo>
                  <a:pt x="51689" y="258481"/>
                </a:moveTo>
                <a:lnTo>
                  <a:pt x="46228" y="267843"/>
                </a:lnTo>
                <a:lnTo>
                  <a:pt x="57150" y="267843"/>
                </a:lnTo>
                <a:lnTo>
                  <a:pt x="51689" y="258481"/>
                </a:lnTo>
                <a:close/>
              </a:path>
              <a:path w="103504" h="283844">
                <a:moveTo>
                  <a:pt x="58039" y="247595"/>
                </a:moveTo>
                <a:lnTo>
                  <a:pt x="51689" y="258481"/>
                </a:lnTo>
                <a:lnTo>
                  <a:pt x="57150" y="267843"/>
                </a:lnTo>
                <a:lnTo>
                  <a:pt x="58039" y="267843"/>
                </a:lnTo>
                <a:lnTo>
                  <a:pt x="58039" y="247595"/>
                </a:lnTo>
                <a:close/>
              </a:path>
              <a:path w="103504" h="283844">
                <a:moveTo>
                  <a:pt x="58039" y="0"/>
                </a:moveTo>
                <a:lnTo>
                  <a:pt x="45339" y="0"/>
                </a:lnTo>
                <a:lnTo>
                  <a:pt x="45339" y="247595"/>
                </a:lnTo>
                <a:lnTo>
                  <a:pt x="51689" y="258481"/>
                </a:lnTo>
                <a:lnTo>
                  <a:pt x="58039" y="247595"/>
                </a:lnTo>
                <a:lnTo>
                  <a:pt x="58039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0600" y="2326513"/>
            <a:ext cx="155955" cy="108965"/>
          </a:xfrm>
          <a:prstGeom prst="rect">
            <a:avLst/>
          </a:prstGeom>
        </p:spPr>
      </p:pic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000" rIns="0" bIns="0" rtlCol="0">
            <a:spAutoFit/>
          </a:bodyPr>
          <a:lstStyle/>
          <a:p>
            <a:pPr marL="3799840">
              <a:lnSpc>
                <a:spcPct val="100000"/>
              </a:lnSpc>
              <a:spcBef>
                <a:spcPts val="100"/>
              </a:spcBef>
            </a:pPr>
            <a:r>
              <a:rPr sz="3200" spc="95" dirty="0"/>
              <a:t>Subestaciones</a:t>
            </a:r>
            <a:endParaRPr sz="3200"/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79</a:t>
            </a:fld>
            <a:endParaRPr spc="-25" dirty="0"/>
          </a:p>
        </p:txBody>
      </p:sp>
      <p:sp>
        <p:nvSpPr>
          <p:cNvPr id="79" name="object 79"/>
          <p:cNvSpPr txBox="1"/>
          <p:nvPr/>
        </p:nvSpPr>
        <p:spPr>
          <a:xfrm>
            <a:off x="5567934" y="1691513"/>
            <a:ext cx="375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Tahoma"/>
                <a:cs typeface="Tahoma"/>
              </a:rPr>
              <a:t>Autobús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320154" y="1808098"/>
            <a:ext cx="14344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5" dirty="0">
                <a:latin typeface="Tahoma"/>
                <a:cs typeface="Tahoma"/>
              </a:rPr>
              <a:t>Cortacircuitos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876290" y="2228341"/>
            <a:ext cx="6819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latin typeface="Tahoma"/>
                <a:cs typeface="Tahoma"/>
              </a:rPr>
              <a:t>Cambiar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301110" y="1997455"/>
            <a:ext cx="2021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latin typeface="Tahoma"/>
                <a:cs typeface="Tahoma"/>
              </a:rPr>
              <a:t>Transformador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de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corriente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004429" y="1927859"/>
            <a:ext cx="15627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65" dirty="0">
                <a:latin typeface="Tahoma"/>
                <a:cs typeface="Tahoma"/>
              </a:rPr>
              <a:t>Transformador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775205" y="2771433"/>
            <a:ext cx="976630" cy="5822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350" spc="40" dirty="0">
                <a:latin typeface="Tahoma"/>
                <a:cs typeface="Tahoma"/>
              </a:rPr>
              <a:t>Iluminación</a:t>
            </a: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300" spc="40" dirty="0">
                <a:latin typeface="Tahoma"/>
                <a:cs typeface="Tahoma"/>
              </a:rPr>
              <a:t>arrestador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813428" y="3027005"/>
            <a:ext cx="1200785" cy="62166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600" spc="45" dirty="0">
                <a:latin typeface="Tahoma"/>
                <a:cs typeface="Tahoma"/>
              </a:rPr>
              <a:t>Potencial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45" dirty="0">
                <a:latin typeface="Tahoma"/>
                <a:cs typeface="Tahoma"/>
              </a:rPr>
              <a:t>Transformador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6946" y="1592770"/>
            <a:ext cx="2246630" cy="4241165"/>
            <a:chOff x="1476946" y="1592770"/>
            <a:chExt cx="2246630" cy="4241165"/>
          </a:xfrm>
        </p:grpSpPr>
        <p:sp>
          <p:nvSpPr>
            <p:cNvPr id="3" name="object 3"/>
            <p:cNvSpPr/>
            <p:nvPr/>
          </p:nvSpPr>
          <p:spPr>
            <a:xfrm>
              <a:off x="1664207" y="3144011"/>
              <a:ext cx="1894839" cy="2658110"/>
            </a:xfrm>
            <a:custGeom>
              <a:avLst/>
              <a:gdLst/>
              <a:ahLst/>
              <a:cxnLst/>
              <a:rect l="l" t="t" r="r" b="b"/>
              <a:pathLst>
                <a:path w="1894839" h="2658110">
                  <a:moveTo>
                    <a:pt x="0" y="2657856"/>
                  </a:moveTo>
                  <a:lnTo>
                    <a:pt x="1894332" y="2657856"/>
                  </a:lnTo>
                  <a:lnTo>
                    <a:pt x="1894332" y="0"/>
                  </a:lnTo>
                  <a:lnTo>
                    <a:pt x="0" y="0"/>
                  </a:lnTo>
                  <a:lnTo>
                    <a:pt x="0" y="2657856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73729" y="1607058"/>
              <a:ext cx="524510" cy="1937385"/>
            </a:xfrm>
            <a:custGeom>
              <a:avLst/>
              <a:gdLst/>
              <a:ahLst/>
              <a:cxnLst/>
              <a:rect l="l" t="t" r="r" b="b"/>
              <a:pathLst>
                <a:path w="524510" h="1937385">
                  <a:moveTo>
                    <a:pt x="524256" y="0"/>
                  </a:moveTo>
                  <a:lnTo>
                    <a:pt x="0" y="193700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72357" y="2266727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57403" y="0"/>
                  </a:moveTo>
                  <a:lnTo>
                    <a:pt x="18748" y="10636"/>
                  </a:lnTo>
                  <a:lnTo>
                    <a:pt x="0" y="31464"/>
                  </a:lnTo>
                  <a:lnTo>
                    <a:pt x="5611" y="58955"/>
                  </a:lnTo>
                  <a:lnTo>
                    <a:pt x="33559" y="87756"/>
                  </a:lnTo>
                  <a:lnTo>
                    <a:pt x="79367" y="114510"/>
                  </a:lnTo>
                  <a:lnTo>
                    <a:pt x="138556" y="135858"/>
                  </a:lnTo>
                  <a:lnTo>
                    <a:pt x="200400" y="147443"/>
                  </a:lnTo>
                  <a:lnTo>
                    <a:pt x="253444" y="147573"/>
                  </a:lnTo>
                  <a:lnTo>
                    <a:pt x="292129" y="136894"/>
                  </a:lnTo>
                  <a:lnTo>
                    <a:pt x="310895" y="116046"/>
                  </a:lnTo>
                  <a:lnTo>
                    <a:pt x="305230" y="88574"/>
                  </a:lnTo>
                  <a:lnTo>
                    <a:pt x="277288" y="59816"/>
                  </a:lnTo>
                  <a:lnTo>
                    <a:pt x="231511" y="33107"/>
                  </a:lnTo>
                  <a:lnTo>
                    <a:pt x="172338" y="11779"/>
                  </a:lnTo>
                  <a:lnTo>
                    <a:pt x="110442" y="174"/>
                  </a:lnTo>
                  <a:lnTo>
                    <a:pt x="5740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72357" y="2266727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0" y="31464"/>
                  </a:moveTo>
                  <a:lnTo>
                    <a:pt x="18748" y="10636"/>
                  </a:lnTo>
                  <a:lnTo>
                    <a:pt x="57403" y="0"/>
                  </a:lnTo>
                  <a:lnTo>
                    <a:pt x="110442" y="174"/>
                  </a:lnTo>
                  <a:lnTo>
                    <a:pt x="172338" y="11779"/>
                  </a:lnTo>
                  <a:lnTo>
                    <a:pt x="231511" y="33107"/>
                  </a:lnTo>
                  <a:lnTo>
                    <a:pt x="277288" y="59816"/>
                  </a:lnTo>
                  <a:lnTo>
                    <a:pt x="305230" y="88574"/>
                  </a:lnTo>
                  <a:lnTo>
                    <a:pt x="310895" y="116046"/>
                  </a:lnTo>
                  <a:lnTo>
                    <a:pt x="292129" y="136894"/>
                  </a:lnTo>
                  <a:lnTo>
                    <a:pt x="253444" y="147573"/>
                  </a:lnTo>
                  <a:lnTo>
                    <a:pt x="200400" y="147443"/>
                  </a:lnTo>
                  <a:lnTo>
                    <a:pt x="138556" y="135858"/>
                  </a:lnTo>
                  <a:lnTo>
                    <a:pt x="79367" y="114510"/>
                  </a:lnTo>
                  <a:lnTo>
                    <a:pt x="33559" y="87756"/>
                  </a:lnTo>
                  <a:lnTo>
                    <a:pt x="5611" y="58955"/>
                  </a:lnTo>
                  <a:lnTo>
                    <a:pt x="0" y="314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2027" y="2393210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102934" y="0"/>
                  </a:moveTo>
                  <a:lnTo>
                    <a:pt x="52041" y="569"/>
                  </a:lnTo>
                  <a:lnTo>
                    <a:pt x="16437" y="9168"/>
                  </a:lnTo>
                  <a:lnTo>
                    <a:pt x="0" y="25758"/>
                  </a:lnTo>
                  <a:lnTo>
                    <a:pt x="5756" y="48407"/>
                  </a:lnTo>
                  <a:lnTo>
                    <a:pt x="75694" y="100154"/>
                  </a:lnTo>
                  <a:lnTo>
                    <a:pt x="133242" y="125253"/>
                  </a:lnTo>
                  <a:lnTo>
                    <a:pt x="201422" y="147170"/>
                  </a:lnTo>
                  <a:lnTo>
                    <a:pt x="271260" y="162767"/>
                  </a:lnTo>
                  <a:lnTo>
                    <a:pt x="333564" y="170262"/>
                  </a:lnTo>
                  <a:lnTo>
                    <a:pt x="384457" y="169692"/>
                  </a:lnTo>
                  <a:lnTo>
                    <a:pt x="420061" y="161093"/>
                  </a:lnTo>
                  <a:lnTo>
                    <a:pt x="436499" y="144503"/>
                  </a:lnTo>
                  <a:lnTo>
                    <a:pt x="430742" y="121854"/>
                  </a:lnTo>
                  <a:lnTo>
                    <a:pt x="360804" y="70108"/>
                  </a:lnTo>
                  <a:lnTo>
                    <a:pt x="303256" y="45008"/>
                  </a:lnTo>
                  <a:lnTo>
                    <a:pt x="235076" y="23091"/>
                  </a:lnTo>
                  <a:lnTo>
                    <a:pt x="165238" y="7495"/>
                  </a:lnTo>
                  <a:lnTo>
                    <a:pt x="10293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2027" y="2393210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0" y="25758"/>
                  </a:moveTo>
                  <a:lnTo>
                    <a:pt x="16437" y="9168"/>
                  </a:lnTo>
                  <a:lnTo>
                    <a:pt x="52041" y="569"/>
                  </a:lnTo>
                  <a:lnTo>
                    <a:pt x="102934" y="0"/>
                  </a:lnTo>
                  <a:lnTo>
                    <a:pt x="165238" y="7495"/>
                  </a:lnTo>
                  <a:lnTo>
                    <a:pt x="235076" y="23091"/>
                  </a:lnTo>
                  <a:lnTo>
                    <a:pt x="303256" y="45008"/>
                  </a:lnTo>
                  <a:lnTo>
                    <a:pt x="360804" y="70108"/>
                  </a:lnTo>
                  <a:lnTo>
                    <a:pt x="404405" y="96389"/>
                  </a:lnTo>
                  <a:lnTo>
                    <a:pt x="436499" y="144503"/>
                  </a:lnTo>
                  <a:lnTo>
                    <a:pt x="420061" y="161093"/>
                  </a:lnTo>
                  <a:lnTo>
                    <a:pt x="384457" y="169692"/>
                  </a:lnTo>
                  <a:lnTo>
                    <a:pt x="333564" y="170262"/>
                  </a:lnTo>
                  <a:lnTo>
                    <a:pt x="271260" y="162767"/>
                  </a:lnTo>
                  <a:lnTo>
                    <a:pt x="201422" y="147170"/>
                  </a:lnTo>
                  <a:lnTo>
                    <a:pt x="133242" y="125253"/>
                  </a:lnTo>
                  <a:lnTo>
                    <a:pt x="75694" y="100154"/>
                  </a:lnTo>
                  <a:lnTo>
                    <a:pt x="32093" y="73872"/>
                  </a:lnTo>
                  <a:lnTo>
                    <a:pt x="0" y="2575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88842" y="250853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85"/>
                  </a:lnTo>
                  <a:lnTo>
                    <a:pt x="13934" y="8821"/>
                  </a:lnTo>
                  <a:lnTo>
                    <a:pt x="0" y="22701"/>
                  </a:lnTo>
                  <a:lnTo>
                    <a:pt x="4950" y="41781"/>
                  </a:lnTo>
                  <a:lnTo>
                    <a:pt x="65643" y="87709"/>
                  </a:lnTo>
                  <a:lnTo>
                    <a:pt x="116651" y="111996"/>
                  </a:lnTo>
                  <a:lnTo>
                    <a:pt x="178279" y="135457"/>
                  </a:lnTo>
                  <a:lnTo>
                    <a:pt x="248157" y="156813"/>
                  </a:lnTo>
                  <a:lnTo>
                    <a:pt x="319189" y="173784"/>
                  </a:lnTo>
                  <a:lnTo>
                    <a:pt x="384184" y="184757"/>
                  </a:lnTo>
                  <a:lnTo>
                    <a:pt x="440451" y="189642"/>
                  </a:lnTo>
                  <a:lnTo>
                    <a:pt x="485299" y="188346"/>
                  </a:lnTo>
                  <a:lnTo>
                    <a:pt x="516036" y="180778"/>
                  </a:lnTo>
                  <a:lnTo>
                    <a:pt x="529970" y="166846"/>
                  </a:lnTo>
                  <a:lnTo>
                    <a:pt x="524976" y="147819"/>
                  </a:lnTo>
                  <a:lnTo>
                    <a:pt x="464280" y="101933"/>
                  </a:lnTo>
                  <a:lnTo>
                    <a:pt x="413290" y="77635"/>
                  </a:lnTo>
                  <a:lnTo>
                    <a:pt x="351682" y="54142"/>
                  </a:lnTo>
                  <a:lnTo>
                    <a:pt x="281812" y="32734"/>
                  </a:lnTo>
                  <a:lnTo>
                    <a:pt x="210781" y="15816"/>
                  </a:lnTo>
                  <a:lnTo>
                    <a:pt x="145786" y="487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88842" y="250853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01"/>
                  </a:moveTo>
                  <a:lnTo>
                    <a:pt x="13934" y="8821"/>
                  </a:lnTo>
                  <a:lnTo>
                    <a:pt x="44671" y="1285"/>
                  </a:lnTo>
                  <a:lnTo>
                    <a:pt x="89519" y="0"/>
                  </a:lnTo>
                  <a:lnTo>
                    <a:pt x="145786" y="4874"/>
                  </a:lnTo>
                  <a:lnTo>
                    <a:pt x="210781" y="15816"/>
                  </a:lnTo>
                  <a:lnTo>
                    <a:pt x="281812" y="32734"/>
                  </a:lnTo>
                  <a:lnTo>
                    <a:pt x="351682" y="54142"/>
                  </a:lnTo>
                  <a:lnTo>
                    <a:pt x="413290" y="77635"/>
                  </a:lnTo>
                  <a:lnTo>
                    <a:pt x="464280" y="101933"/>
                  </a:lnTo>
                  <a:lnTo>
                    <a:pt x="502294" y="125754"/>
                  </a:lnTo>
                  <a:lnTo>
                    <a:pt x="529970" y="166846"/>
                  </a:lnTo>
                  <a:lnTo>
                    <a:pt x="516036" y="180778"/>
                  </a:lnTo>
                  <a:lnTo>
                    <a:pt x="485299" y="188346"/>
                  </a:lnTo>
                  <a:lnTo>
                    <a:pt x="440451" y="189642"/>
                  </a:lnTo>
                  <a:lnTo>
                    <a:pt x="384184" y="184757"/>
                  </a:lnTo>
                  <a:lnTo>
                    <a:pt x="319189" y="173784"/>
                  </a:lnTo>
                  <a:lnTo>
                    <a:pt x="248157" y="156813"/>
                  </a:lnTo>
                  <a:lnTo>
                    <a:pt x="178279" y="135457"/>
                  </a:lnTo>
                  <a:lnTo>
                    <a:pt x="116651" y="111996"/>
                  </a:lnTo>
                  <a:lnTo>
                    <a:pt x="65643" y="87709"/>
                  </a:lnTo>
                  <a:lnTo>
                    <a:pt x="27620" y="63877"/>
                  </a:lnTo>
                  <a:lnTo>
                    <a:pt x="0" y="227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59886" y="26569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630" y="0"/>
                  </a:moveTo>
                  <a:lnTo>
                    <a:pt x="44760" y="1276"/>
                  </a:lnTo>
                  <a:lnTo>
                    <a:pt x="13987" y="8825"/>
                  </a:lnTo>
                  <a:lnTo>
                    <a:pt x="0" y="22748"/>
                  </a:lnTo>
                  <a:lnTo>
                    <a:pt x="5002" y="41828"/>
                  </a:lnTo>
                  <a:lnTo>
                    <a:pt x="65738" y="87756"/>
                  </a:lnTo>
                  <a:lnTo>
                    <a:pt x="116736" y="112043"/>
                  </a:lnTo>
                  <a:lnTo>
                    <a:pt x="178332" y="135505"/>
                  </a:lnTo>
                  <a:lnTo>
                    <a:pt x="248158" y="156860"/>
                  </a:lnTo>
                  <a:lnTo>
                    <a:pt x="319233" y="173831"/>
                  </a:lnTo>
                  <a:lnTo>
                    <a:pt x="384245" y="184805"/>
                  </a:lnTo>
                  <a:lnTo>
                    <a:pt x="440515" y="189690"/>
                  </a:lnTo>
                  <a:lnTo>
                    <a:pt x="485365" y="188394"/>
                  </a:lnTo>
                  <a:lnTo>
                    <a:pt x="516119" y="180826"/>
                  </a:lnTo>
                  <a:lnTo>
                    <a:pt x="530098" y="166893"/>
                  </a:lnTo>
                  <a:lnTo>
                    <a:pt x="525095" y="147866"/>
                  </a:lnTo>
                  <a:lnTo>
                    <a:pt x="464359" y="101980"/>
                  </a:lnTo>
                  <a:lnTo>
                    <a:pt x="413361" y="77683"/>
                  </a:lnTo>
                  <a:lnTo>
                    <a:pt x="351765" y="54190"/>
                  </a:lnTo>
                  <a:lnTo>
                    <a:pt x="281939" y="32781"/>
                  </a:lnTo>
                  <a:lnTo>
                    <a:pt x="210908" y="15855"/>
                  </a:lnTo>
                  <a:lnTo>
                    <a:pt x="145908" y="4893"/>
                  </a:lnTo>
                  <a:lnTo>
                    <a:pt x="8963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9886" y="26569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87" y="8825"/>
                  </a:lnTo>
                  <a:lnTo>
                    <a:pt x="44760" y="1276"/>
                  </a:lnTo>
                  <a:lnTo>
                    <a:pt x="89630" y="0"/>
                  </a:lnTo>
                  <a:lnTo>
                    <a:pt x="145908" y="4893"/>
                  </a:lnTo>
                  <a:lnTo>
                    <a:pt x="210908" y="15855"/>
                  </a:lnTo>
                  <a:lnTo>
                    <a:pt x="281939" y="32781"/>
                  </a:lnTo>
                  <a:lnTo>
                    <a:pt x="351765" y="54190"/>
                  </a:lnTo>
                  <a:lnTo>
                    <a:pt x="413361" y="77683"/>
                  </a:lnTo>
                  <a:lnTo>
                    <a:pt x="464359" y="101980"/>
                  </a:lnTo>
                  <a:lnTo>
                    <a:pt x="502393" y="125802"/>
                  </a:lnTo>
                  <a:lnTo>
                    <a:pt x="530098" y="166893"/>
                  </a:lnTo>
                  <a:lnTo>
                    <a:pt x="516119" y="180826"/>
                  </a:lnTo>
                  <a:lnTo>
                    <a:pt x="485365" y="188394"/>
                  </a:lnTo>
                  <a:lnTo>
                    <a:pt x="440515" y="189690"/>
                  </a:lnTo>
                  <a:lnTo>
                    <a:pt x="384245" y="184805"/>
                  </a:lnTo>
                  <a:lnTo>
                    <a:pt x="319233" y="173831"/>
                  </a:lnTo>
                  <a:lnTo>
                    <a:pt x="248158" y="156860"/>
                  </a:lnTo>
                  <a:lnTo>
                    <a:pt x="178332" y="135505"/>
                  </a:lnTo>
                  <a:lnTo>
                    <a:pt x="116736" y="112043"/>
                  </a:lnTo>
                  <a:lnTo>
                    <a:pt x="65738" y="87756"/>
                  </a:lnTo>
                  <a:lnTo>
                    <a:pt x="27704" y="63925"/>
                  </a:lnTo>
                  <a:lnTo>
                    <a:pt x="0" y="227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23945" y="27952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76"/>
                  </a:lnTo>
                  <a:lnTo>
                    <a:pt x="13978" y="8825"/>
                  </a:lnTo>
                  <a:lnTo>
                    <a:pt x="0" y="22748"/>
                  </a:lnTo>
                  <a:lnTo>
                    <a:pt x="5002" y="41828"/>
                  </a:lnTo>
                  <a:lnTo>
                    <a:pt x="65738" y="87756"/>
                  </a:lnTo>
                  <a:lnTo>
                    <a:pt x="116736" y="112043"/>
                  </a:lnTo>
                  <a:lnTo>
                    <a:pt x="178332" y="135505"/>
                  </a:lnTo>
                  <a:lnTo>
                    <a:pt x="248157" y="156860"/>
                  </a:lnTo>
                  <a:lnTo>
                    <a:pt x="319233" y="173831"/>
                  </a:lnTo>
                  <a:lnTo>
                    <a:pt x="384245" y="184805"/>
                  </a:lnTo>
                  <a:lnTo>
                    <a:pt x="440515" y="189690"/>
                  </a:lnTo>
                  <a:lnTo>
                    <a:pt x="485365" y="188394"/>
                  </a:lnTo>
                  <a:lnTo>
                    <a:pt x="516119" y="180826"/>
                  </a:lnTo>
                  <a:lnTo>
                    <a:pt x="530098" y="166893"/>
                  </a:lnTo>
                  <a:lnTo>
                    <a:pt x="525095" y="147822"/>
                  </a:lnTo>
                  <a:lnTo>
                    <a:pt x="464359" y="101933"/>
                  </a:lnTo>
                  <a:lnTo>
                    <a:pt x="413361" y="77655"/>
                  </a:lnTo>
                  <a:lnTo>
                    <a:pt x="351765" y="54181"/>
                  </a:lnTo>
                  <a:lnTo>
                    <a:pt x="281940" y="32781"/>
                  </a:lnTo>
                  <a:lnTo>
                    <a:pt x="210864" y="15855"/>
                  </a:lnTo>
                  <a:lnTo>
                    <a:pt x="145852" y="4893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23945" y="27952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78" y="8825"/>
                  </a:lnTo>
                  <a:lnTo>
                    <a:pt x="44732" y="1276"/>
                  </a:lnTo>
                  <a:lnTo>
                    <a:pt x="89582" y="0"/>
                  </a:lnTo>
                  <a:lnTo>
                    <a:pt x="145852" y="4893"/>
                  </a:lnTo>
                  <a:lnTo>
                    <a:pt x="210864" y="15855"/>
                  </a:lnTo>
                  <a:lnTo>
                    <a:pt x="281940" y="32781"/>
                  </a:lnTo>
                  <a:lnTo>
                    <a:pt x="351765" y="54181"/>
                  </a:lnTo>
                  <a:lnTo>
                    <a:pt x="413361" y="77655"/>
                  </a:lnTo>
                  <a:lnTo>
                    <a:pt x="464359" y="101933"/>
                  </a:lnTo>
                  <a:lnTo>
                    <a:pt x="502393" y="125745"/>
                  </a:lnTo>
                  <a:lnTo>
                    <a:pt x="530098" y="166893"/>
                  </a:lnTo>
                  <a:lnTo>
                    <a:pt x="516119" y="180826"/>
                  </a:lnTo>
                  <a:lnTo>
                    <a:pt x="485365" y="188394"/>
                  </a:lnTo>
                  <a:lnTo>
                    <a:pt x="440515" y="189690"/>
                  </a:lnTo>
                  <a:lnTo>
                    <a:pt x="384245" y="184805"/>
                  </a:lnTo>
                  <a:lnTo>
                    <a:pt x="319233" y="173831"/>
                  </a:lnTo>
                  <a:lnTo>
                    <a:pt x="248157" y="156860"/>
                  </a:lnTo>
                  <a:lnTo>
                    <a:pt x="178332" y="135505"/>
                  </a:lnTo>
                  <a:lnTo>
                    <a:pt x="116736" y="112043"/>
                  </a:lnTo>
                  <a:lnTo>
                    <a:pt x="65738" y="87756"/>
                  </a:lnTo>
                  <a:lnTo>
                    <a:pt x="27704" y="63925"/>
                  </a:lnTo>
                  <a:lnTo>
                    <a:pt x="0" y="227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88386" y="293198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95"/>
                  </a:lnTo>
                  <a:lnTo>
                    <a:pt x="13978" y="8864"/>
                  </a:lnTo>
                  <a:lnTo>
                    <a:pt x="0" y="22796"/>
                  </a:lnTo>
                  <a:lnTo>
                    <a:pt x="5002" y="41867"/>
                  </a:lnTo>
                  <a:lnTo>
                    <a:pt x="65738" y="87757"/>
                  </a:lnTo>
                  <a:lnTo>
                    <a:pt x="116736" y="112035"/>
                  </a:lnTo>
                  <a:lnTo>
                    <a:pt x="178332" y="135509"/>
                  </a:lnTo>
                  <a:lnTo>
                    <a:pt x="248158" y="156908"/>
                  </a:lnTo>
                  <a:lnTo>
                    <a:pt x="319233" y="173835"/>
                  </a:lnTo>
                  <a:lnTo>
                    <a:pt x="384245" y="184796"/>
                  </a:lnTo>
                  <a:lnTo>
                    <a:pt x="440515" y="189690"/>
                  </a:lnTo>
                  <a:lnTo>
                    <a:pt x="485365" y="188413"/>
                  </a:lnTo>
                  <a:lnTo>
                    <a:pt x="516119" y="180865"/>
                  </a:lnTo>
                  <a:lnTo>
                    <a:pt x="530098" y="166941"/>
                  </a:lnTo>
                  <a:lnTo>
                    <a:pt x="525095" y="147861"/>
                  </a:lnTo>
                  <a:lnTo>
                    <a:pt x="464359" y="101933"/>
                  </a:lnTo>
                  <a:lnTo>
                    <a:pt x="413361" y="77646"/>
                  </a:lnTo>
                  <a:lnTo>
                    <a:pt x="351765" y="54184"/>
                  </a:lnTo>
                  <a:lnTo>
                    <a:pt x="281939" y="32829"/>
                  </a:lnTo>
                  <a:lnTo>
                    <a:pt x="210864" y="15858"/>
                  </a:lnTo>
                  <a:lnTo>
                    <a:pt x="145852" y="4884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88386" y="293198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78" y="8864"/>
                  </a:lnTo>
                  <a:lnTo>
                    <a:pt x="44732" y="1295"/>
                  </a:lnTo>
                  <a:lnTo>
                    <a:pt x="89582" y="0"/>
                  </a:lnTo>
                  <a:lnTo>
                    <a:pt x="145852" y="4884"/>
                  </a:lnTo>
                  <a:lnTo>
                    <a:pt x="210864" y="15858"/>
                  </a:lnTo>
                  <a:lnTo>
                    <a:pt x="281939" y="32829"/>
                  </a:lnTo>
                  <a:lnTo>
                    <a:pt x="351765" y="54184"/>
                  </a:lnTo>
                  <a:lnTo>
                    <a:pt x="413361" y="77646"/>
                  </a:lnTo>
                  <a:lnTo>
                    <a:pt x="464359" y="101933"/>
                  </a:lnTo>
                  <a:lnTo>
                    <a:pt x="502393" y="125765"/>
                  </a:lnTo>
                  <a:lnTo>
                    <a:pt x="530098" y="166941"/>
                  </a:lnTo>
                  <a:lnTo>
                    <a:pt x="516119" y="180865"/>
                  </a:lnTo>
                  <a:lnTo>
                    <a:pt x="485365" y="188413"/>
                  </a:lnTo>
                  <a:lnTo>
                    <a:pt x="440515" y="189690"/>
                  </a:lnTo>
                  <a:lnTo>
                    <a:pt x="384245" y="184796"/>
                  </a:lnTo>
                  <a:lnTo>
                    <a:pt x="319233" y="173835"/>
                  </a:lnTo>
                  <a:lnTo>
                    <a:pt x="248158" y="156908"/>
                  </a:lnTo>
                  <a:lnTo>
                    <a:pt x="178332" y="135509"/>
                  </a:lnTo>
                  <a:lnTo>
                    <a:pt x="116736" y="112035"/>
                  </a:lnTo>
                  <a:lnTo>
                    <a:pt x="65738" y="87757"/>
                  </a:lnTo>
                  <a:lnTo>
                    <a:pt x="27704" y="63944"/>
                  </a:lnTo>
                  <a:lnTo>
                    <a:pt x="0" y="2279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46602" y="305554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35" y="0"/>
                  </a:moveTo>
                  <a:lnTo>
                    <a:pt x="44675" y="1274"/>
                  </a:lnTo>
                  <a:lnTo>
                    <a:pt x="13934" y="8806"/>
                  </a:lnTo>
                  <a:lnTo>
                    <a:pt x="0" y="22685"/>
                  </a:lnTo>
                  <a:lnTo>
                    <a:pt x="4994" y="41765"/>
                  </a:lnTo>
                  <a:lnTo>
                    <a:pt x="65690" y="87709"/>
                  </a:lnTo>
                  <a:lnTo>
                    <a:pt x="116680" y="112018"/>
                  </a:lnTo>
                  <a:lnTo>
                    <a:pt x="178288" y="135515"/>
                  </a:lnTo>
                  <a:lnTo>
                    <a:pt x="248158" y="156924"/>
                  </a:lnTo>
                  <a:lnTo>
                    <a:pt x="319189" y="173842"/>
                  </a:lnTo>
                  <a:lnTo>
                    <a:pt x="384184" y="184784"/>
                  </a:lnTo>
                  <a:lnTo>
                    <a:pt x="440451" y="189658"/>
                  </a:lnTo>
                  <a:lnTo>
                    <a:pt x="485299" y="188373"/>
                  </a:lnTo>
                  <a:lnTo>
                    <a:pt x="516036" y="180836"/>
                  </a:lnTo>
                  <a:lnTo>
                    <a:pt x="529971" y="166957"/>
                  </a:lnTo>
                  <a:lnTo>
                    <a:pt x="525021" y="147877"/>
                  </a:lnTo>
                  <a:lnTo>
                    <a:pt x="464343" y="101949"/>
                  </a:lnTo>
                  <a:lnTo>
                    <a:pt x="413356" y="77662"/>
                  </a:lnTo>
                  <a:lnTo>
                    <a:pt x="351765" y="54200"/>
                  </a:lnTo>
                  <a:lnTo>
                    <a:pt x="281939" y="32845"/>
                  </a:lnTo>
                  <a:lnTo>
                    <a:pt x="210855" y="15873"/>
                  </a:lnTo>
                  <a:lnTo>
                    <a:pt x="145824" y="4895"/>
                  </a:lnTo>
                  <a:lnTo>
                    <a:pt x="895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46602" y="305554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685"/>
                  </a:moveTo>
                  <a:lnTo>
                    <a:pt x="13934" y="8806"/>
                  </a:lnTo>
                  <a:lnTo>
                    <a:pt x="44675" y="1274"/>
                  </a:lnTo>
                  <a:lnTo>
                    <a:pt x="89535" y="0"/>
                  </a:lnTo>
                  <a:lnTo>
                    <a:pt x="145824" y="4895"/>
                  </a:lnTo>
                  <a:lnTo>
                    <a:pt x="210855" y="15873"/>
                  </a:lnTo>
                  <a:lnTo>
                    <a:pt x="281939" y="32845"/>
                  </a:lnTo>
                  <a:lnTo>
                    <a:pt x="351765" y="54200"/>
                  </a:lnTo>
                  <a:lnTo>
                    <a:pt x="413356" y="77662"/>
                  </a:lnTo>
                  <a:lnTo>
                    <a:pt x="464343" y="101949"/>
                  </a:lnTo>
                  <a:lnTo>
                    <a:pt x="502355" y="125781"/>
                  </a:lnTo>
                  <a:lnTo>
                    <a:pt x="529971" y="166957"/>
                  </a:lnTo>
                  <a:lnTo>
                    <a:pt x="516036" y="180836"/>
                  </a:lnTo>
                  <a:lnTo>
                    <a:pt x="485299" y="188373"/>
                  </a:lnTo>
                  <a:lnTo>
                    <a:pt x="440451" y="189658"/>
                  </a:lnTo>
                  <a:lnTo>
                    <a:pt x="384184" y="184784"/>
                  </a:lnTo>
                  <a:lnTo>
                    <a:pt x="319189" y="173842"/>
                  </a:lnTo>
                  <a:lnTo>
                    <a:pt x="248158" y="156924"/>
                  </a:lnTo>
                  <a:lnTo>
                    <a:pt x="178288" y="135515"/>
                  </a:lnTo>
                  <a:lnTo>
                    <a:pt x="116680" y="112018"/>
                  </a:lnTo>
                  <a:lnTo>
                    <a:pt x="65690" y="87709"/>
                  </a:lnTo>
                  <a:lnTo>
                    <a:pt x="27676" y="63866"/>
                  </a:lnTo>
                  <a:lnTo>
                    <a:pt x="0" y="2268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1233" y="1669542"/>
              <a:ext cx="635635" cy="1859280"/>
            </a:xfrm>
            <a:custGeom>
              <a:avLst/>
              <a:gdLst/>
              <a:ahLst/>
              <a:cxnLst/>
              <a:rect l="l" t="t" r="r" b="b"/>
              <a:pathLst>
                <a:path w="635635" h="1859279">
                  <a:moveTo>
                    <a:pt x="0" y="0"/>
                  </a:moveTo>
                  <a:lnTo>
                    <a:pt x="635508" y="185928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38477" y="2263568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246459" y="0"/>
                  </a:moveTo>
                  <a:lnTo>
                    <a:pt x="193514" y="3161"/>
                  </a:lnTo>
                  <a:lnTo>
                    <a:pt x="132460" y="18240"/>
                  </a:lnTo>
                  <a:lnTo>
                    <a:pt x="74545" y="42904"/>
                  </a:lnTo>
                  <a:lnTo>
                    <a:pt x="30321" y="72199"/>
                  </a:lnTo>
                  <a:lnTo>
                    <a:pt x="4052" y="102518"/>
                  </a:lnTo>
                  <a:lnTo>
                    <a:pt x="0" y="130254"/>
                  </a:lnTo>
                  <a:lnTo>
                    <a:pt x="19903" y="149965"/>
                  </a:lnTo>
                  <a:lnTo>
                    <a:pt x="59118" y="158400"/>
                  </a:lnTo>
                  <a:lnTo>
                    <a:pt x="112049" y="155239"/>
                  </a:lnTo>
                  <a:lnTo>
                    <a:pt x="173101" y="140160"/>
                  </a:lnTo>
                  <a:lnTo>
                    <a:pt x="231018" y="115514"/>
                  </a:lnTo>
                  <a:lnTo>
                    <a:pt x="275256" y="86248"/>
                  </a:lnTo>
                  <a:lnTo>
                    <a:pt x="301563" y="55935"/>
                  </a:lnTo>
                  <a:lnTo>
                    <a:pt x="305689" y="28146"/>
                  </a:lnTo>
                  <a:lnTo>
                    <a:pt x="285712" y="8435"/>
                  </a:lnTo>
                  <a:lnTo>
                    <a:pt x="24645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38477" y="2263568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0" y="130254"/>
                  </a:moveTo>
                  <a:lnTo>
                    <a:pt x="30321" y="72199"/>
                  </a:lnTo>
                  <a:lnTo>
                    <a:pt x="74545" y="42904"/>
                  </a:lnTo>
                  <a:lnTo>
                    <a:pt x="132460" y="18240"/>
                  </a:lnTo>
                  <a:lnTo>
                    <a:pt x="193514" y="3161"/>
                  </a:lnTo>
                  <a:lnTo>
                    <a:pt x="246459" y="0"/>
                  </a:lnTo>
                  <a:lnTo>
                    <a:pt x="285712" y="8435"/>
                  </a:lnTo>
                  <a:lnTo>
                    <a:pt x="305689" y="28146"/>
                  </a:lnTo>
                  <a:lnTo>
                    <a:pt x="301563" y="55935"/>
                  </a:lnTo>
                  <a:lnTo>
                    <a:pt x="275256" y="86248"/>
                  </a:lnTo>
                  <a:lnTo>
                    <a:pt x="231018" y="115514"/>
                  </a:lnTo>
                  <a:lnTo>
                    <a:pt x="173101" y="140160"/>
                  </a:lnTo>
                  <a:lnTo>
                    <a:pt x="112049" y="155239"/>
                  </a:lnTo>
                  <a:lnTo>
                    <a:pt x="59118" y="158400"/>
                  </a:lnTo>
                  <a:lnTo>
                    <a:pt x="19903" y="149965"/>
                  </a:lnTo>
                  <a:lnTo>
                    <a:pt x="0" y="1302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1967" y="2384491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375673" y="0"/>
                  </a:moveTo>
                  <a:lnTo>
                    <a:pt x="324818" y="2316"/>
                  </a:lnTo>
                  <a:lnTo>
                    <a:pt x="263033" y="13319"/>
                  </a:lnTo>
                  <a:lnTo>
                    <a:pt x="194182" y="32826"/>
                  </a:lnTo>
                  <a:lnTo>
                    <a:pt x="127402" y="58600"/>
                  </a:lnTo>
                  <a:lnTo>
                    <a:pt x="71387" y="86922"/>
                  </a:lnTo>
                  <a:lnTo>
                    <a:pt x="29344" y="115616"/>
                  </a:lnTo>
                  <a:lnTo>
                    <a:pt x="0" y="165414"/>
                  </a:lnTo>
                  <a:lnTo>
                    <a:pt x="17351" y="181082"/>
                  </a:lnTo>
                  <a:lnTo>
                    <a:pt x="53405" y="187673"/>
                  </a:lnTo>
                  <a:lnTo>
                    <a:pt x="104278" y="185376"/>
                  </a:lnTo>
                  <a:lnTo>
                    <a:pt x="166087" y="174380"/>
                  </a:lnTo>
                  <a:lnTo>
                    <a:pt x="234950" y="154873"/>
                  </a:lnTo>
                  <a:lnTo>
                    <a:pt x="301730" y="129086"/>
                  </a:lnTo>
                  <a:lnTo>
                    <a:pt x="357745" y="100733"/>
                  </a:lnTo>
                  <a:lnTo>
                    <a:pt x="399788" y="72001"/>
                  </a:lnTo>
                  <a:lnTo>
                    <a:pt x="429132" y="22158"/>
                  </a:lnTo>
                  <a:lnTo>
                    <a:pt x="411732" y="6553"/>
                  </a:lnTo>
                  <a:lnTo>
                    <a:pt x="37567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21967" y="2384491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0" y="165414"/>
                  </a:moveTo>
                  <a:lnTo>
                    <a:pt x="29344" y="115616"/>
                  </a:lnTo>
                  <a:lnTo>
                    <a:pt x="71387" y="86922"/>
                  </a:lnTo>
                  <a:lnTo>
                    <a:pt x="127402" y="58600"/>
                  </a:lnTo>
                  <a:lnTo>
                    <a:pt x="194182" y="32826"/>
                  </a:lnTo>
                  <a:lnTo>
                    <a:pt x="263033" y="13319"/>
                  </a:lnTo>
                  <a:lnTo>
                    <a:pt x="324818" y="2316"/>
                  </a:lnTo>
                  <a:lnTo>
                    <a:pt x="375673" y="0"/>
                  </a:lnTo>
                  <a:lnTo>
                    <a:pt x="411732" y="6553"/>
                  </a:lnTo>
                  <a:lnTo>
                    <a:pt x="429132" y="22158"/>
                  </a:lnTo>
                  <a:lnTo>
                    <a:pt x="424653" y="45080"/>
                  </a:lnTo>
                  <a:lnTo>
                    <a:pt x="357745" y="100733"/>
                  </a:lnTo>
                  <a:lnTo>
                    <a:pt x="301730" y="129086"/>
                  </a:lnTo>
                  <a:lnTo>
                    <a:pt x="234950" y="154873"/>
                  </a:lnTo>
                  <a:lnTo>
                    <a:pt x="166087" y="174380"/>
                  </a:lnTo>
                  <a:lnTo>
                    <a:pt x="104278" y="185376"/>
                  </a:lnTo>
                  <a:lnTo>
                    <a:pt x="53405" y="187673"/>
                  </a:lnTo>
                  <a:lnTo>
                    <a:pt x="17351" y="181082"/>
                  </a:lnTo>
                  <a:lnTo>
                    <a:pt x="0" y="1654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4982" y="2496650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48"/>
                  </a:lnTo>
                  <a:lnTo>
                    <a:pt x="374424" y="9313"/>
                  </a:lnTo>
                  <a:lnTo>
                    <a:pt x="310142" y="23939"/>
                  </a:lnTo>
                  <a:lnTo>
                    <a:pt x="240156" y="44873"/>
                  </a:lnTo>
                  <a:lnTo>
                    <a:pt x="171629" y="70208"/>
                  </a:lnTo>
                  <a:lnTo>
                    <a:pt x="111458" y="97145"/>
                  </a:lnTo>
                  <a:lnTo>
                    <a:pt x="61928" y="124280"/>
                  </a:lnTo>
                  <a:lnTo>
                    <a:pt x="25320" y="150208"/>
                  </a:lnTo>
                  <a:lnTo>
                    <a:pt x="0" y="192828"/>
                  </a:lnTo>
                  <a:lnTo>
                    <a:pt x="14741" y="205972"/>
                  </a:lnTo>
                  <a:lnTo>
                    <a:pt x="45879" y="211793"/>
                  </a:lnTo>
                  <a:lnTo>
                    <a:pt x="90741" y="210544"/>
                  </a:lnTo>
                  <a:lnTo>
                    <a:pt x="146652" y="202480"/>
                  </a:lnTo>
                  <a:lnTo>
                    <a:pt x="210937" y="187854"/>
                  </a:lnTo>
                  <a:lnTo>
                    <a:pt x="280923" y="166920"/>
                  </a:lnTo>
                  <a:lnTo>
                    <a:pt x="349406" y="141585"/>
                  </a:lnTo>
                  <a:lnTo>
                    <a:pt x="409560" y="114648"/>
                  </a:lnTo>
                  <a:lnTo>
                    <a:pt x="459089" y="87513"/>
                  </a:lnTo>
                  <a:lnTo>
                    <a:pt x="495695" y="61585"/>
                  </a:lnTo>
                  <a:lnTo>
                    <a:pt x="520953" y="18965"/>
                  </a:lnTo>
                  <a:lnTo>
                    <a:pt x="506266" y="5820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14982" y="2496650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208"/>
                  </a:lnTo>
                  <a:lnTo>
                    <a:pt x="61928" y="124280"/>
                  </a:lnTo>
                  <a:lnTo>
                    <a:pt x="111458" y="97145"/>
                  </a:lnTo>
                  <a:lnTo>
                    <a:pt x="171629" y="70208"/>
                  </a:lnTo>
                  <a:lnTo>
                    <a:pt x="240156" y="44873"/>
                  </a:lnTo>
                  <a:lnTo>
                    <a:pt x="310142" y="23939"/>
                  </a:lnTo>
                  <a:lnTo>
                    <a:pt x="374424" y="9313"/>
                  </a:lnTo>
                  <a:lnTo>
                    <a:pt x="430323" y="1248"/>
                  </a:lnTo>
                  <a:lnTo>
                    <a:pt x="475163" y="0"/>
                  </a:lnTo>
                  <a:lnTo>
                    <a:pt x="506266" y="5820"/>
                  </a:lnTo>
                  <a:lnTo>
                    <a:pt x="520953" y="18965"/>
                  </a:lnTo>
                  <a:lnTo>
                    <a:pt x="517082" y="38268"/>
                  </a:lnTo>
                  <a:lnTo>
                    <a:pt x="459089" y="87513"/>
                  </a:lnTo>
                  <a:lnTo>
                    <a:pt x="409560" y="114648"/>
                  </a:lnTo>
                  <a:lnTo>
                    <a:pt x="349406" y="141585"/>
                  </a:lnTo>
                  <a:lnTo>
                    <a:pt x="280923" y="166920"/>
                  </a:lnTo>
                  <a:lnTo>
                    <a:pt x="210937" y="187854"/>
                  </a:lnTo>
                  <a:lnTo>
                    <a:pt x="146652" y="202480"/>
                  </a:lnTo>
                  <a:lnTo>
                    <a:pt x="90741" y="210544"/>
                  </a:lnTo>
                  <a:lnTo>
                    <a:pt x="45879" y="211793"/>
                  </a:lnTo>
                  <a:lnTo>
                    <a:pt x="14741" y="205972"/>
                  </a:lnTo>
                  <a:lnTo>
                    <a:pt x="0" y="1928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73275" y="263618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70"/>
                  </a:lnTo>
                  <a:lnTo>
                    <a:pt x="374428" y="9346"/>
                  </a:lnTo>
                  <a:lnTo>
                    <a:pt x="310143" y="23976"/>
                  </a:lnTo>
                  <a:lnTo>
                    <a:pt x="240156" y="44910"/>
                  </a:lnTo>
                  <a:lnTo>
                    <a:pt x="171629" y="70202"/>
                  </a:lnTo>
                  <a:lnTo>
                    <a:pt x="111458" y="97126"/>
                  </a:lnTo>
                  <a:lnTo>
                    <a:pt x="61928" y="124270"/>
                  </a:lnTo>
                  <a:lnTo>
                    <a:pt x="25320" y="150217"/>
                  </a:lnTo>
                  <a:lnTo>
                    <a:pt x="0" y="192865"/>
                  </a:lnTo>
                  <a:lnTo>
                    <a:pt x="14741" y="205965"/>
                  </a:lnTo>
                  <a:lnTo>
                    <a:pt x="45879" y="211770"/>
                  </a:lnTo>
                  <a:lnTo>
                    <a:pt x="90741" y="210518"/>
                  </a:lnTo>
                  <a:lnTo>
                    <a:pt x="146652" y="202452"/>
                  </a:lnTo>
                  <a:lnTo>
                    <a:pt x="210937" y="187809"/>
                  </a:lnTo>
                  <a:lnTo>
                    <a:pt x="280924" y="166830"/>
                  </a:lnTo>
                  <a:lnTo>
                    <a:pt x="349451" y="141539"/>
                  </a:lnTo>
                  <a:lnTo>
                    <a:pt x="409622" y="114615"/>
                  </a:lnTo>
                  <a:lnTo>
                    <a:pt x="459152" y="87471"/>
                  </a:lnTo>
                  <a:lnTo>
                    <a:pt x="495760" y="61524"/>
                  </a:lnTo>
                  <a:lnTo>
                    <a:pt x="521081" y="18875"/>
                  </a:lnTo>
                  <a:lnTo>
                    <a:pt x="506339" y="5784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73275" y="263618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320" y="150217"/>
                  </a:lnTo>
                  <a:lnTo>
                    <a:pt x="61928" y="124270"/>
                  </a:lnTo>
                  <a:lnTo>
                    <a:pt x="111458" y="97126"/>
                  </a:lnTo>
                  <a:lnTo>
                    <a:pt x="171629" y="70202"/>
                  </a:lnTo>
                  <a:lnTo>
                    <a:pt x="240156" y="44910"/>
                  </a:lnTo>
                  <a:lnTo>
                    <a:pt x="310143" y="23976"/>
                  </a:lnTo>
                  <a:lnTo>
                    <a:pt x="374428" y="9346"/>
                  </a:lnTo>
                  <a:lnTo>
                    <a:pt x="430339" y="1270"/>
                  </a:lnTo>
                  <a:lnTo>
                    <a:pt x="475201" y="0"/>
                  </a:lnTo>
                  <a:lnTo>
                    <a:pt x="506339" y="5784"/>
                  </a:lnTo>
                  <a:lnTo>
                    <a:pt x="521081" y="18875"/>
                  </a:lnTo>
                  <a:lnTo>
                    <a:pt x="517164" y="38187"/>
                  </a:lnTo>
                  <a:lnTo>
                    <a:pt x="459152" y="87471"/>
                  </a:lnTo>
                  <a:lnTo>
                    <a:pt x="409622" y="114615"/>
                  </a:lnTo>
                  <a:lnTo>
                    <a:pt x="349451" y="141539"/>
                  </a:lnTo>
                  <a:lnTo>
                    <a:pt x="280924" y="166830"/>
                  </a:lnTo>
                  <a:lnTo>
                    <a:pt x="210937" y="187809"/>
                  </a:lnTo>
                  <a:lnTo>
                    <a:pt x="146652" y="202452"/>
                  </a:lnTo>
                  <a:lnTo>
                    <a:pt x="90741" y="210518"/>
                  </a:lnTo>
                  <a:lnTo>
                    <a:pt x="45879" y="211770"/>
                  </a:lnTo>
                  <a:lnTo>
                    <a:pt x="14741" y="205965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20011" y="277118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70"/>
                  </a:lnTo>
                  <a:lnTo>
                    <a:pt x="374428" y="9346"/>
                  </a:lnTo>
                  <a:lnTo>
                    <a:pt x="310143" y="23976"/>
                  </a:lnTo>
                  <a:lnTo>
                    <a:pt x="240156" y="44910"/>
                  </a:lnTo>
                  <a:lnTo>
                    <a:pt x="171629" y="70202"/>
                  </a:lnTo>
                  <a:lnTo>
                    <a:pt x="111458" y="97126"/>
                  </a:lnTo>
                  <a:lnTo>
                    <a:pt x="61928" y="124270"/>
                  </a:lnTo>
                  <a:lnTo>
                    <a:pt x="25320" y="150217"/>
                  </a:lnTo>
                  <a:lnTo>
                    <a:pt x="0" y="192865"/>
                  </a:lnTo>
                  <a:lnTo>
                    <a:pt x="14741" y="205965"/>
                  </a:lnTo>
                  <a:lnTo>
                    <a:pt x="45879" y="211770"/>
                  </a:lnTo>
                  <a:lnTo>
                    <a:pt x="90741" y="210518"/>
                  </a:lnTo>
                  <a:lnTo>
                    <a:pt x="146652" y="202452"/>
                  </a:lnTo>
                  <a:lnTo>
                    <a:pt x="210937" y="187809"/>
                  </a:lnTo>
                  <a:lnTo>
                    <a:pt x="280924" y="166830"/>
                  </a:lnTo>
                  <a:lnTo>
                    <a:pt x="349451" y="141548"/>
                  </a:lnTo>
                  <a:lnTo>
                    <a:pt x="409622" y="114643"/>
                  </a:lnTo>
                  <a:lnTo>
                    <a:pt x="459152" y="87519"/>
                  </a:lnTo>
                  <a:lnTo>
                    <a:pt x="495760" y="61580"/>
                  </a:lnTo>
                  <a:lnTo>
                    <a:pt x="521081" y="18875"/>
                  </a:lnTo>
                  <a:lnTo>
                    <a:pt x="506339" y="5784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20011" y="277118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320" y="150217"/>
                  </a:lnTo>
                  <a:lnTo>
                    <a:pt x="61928" y="124270"/>
                  </a:lnTo>
                  <a:lnTo>
                    <a:pt x="111458" y="97126"/>
                  </a:lnTo>
                  <a:lnTo>
                    <a:pt x="171629" y="70202"/>
                  </a:lnTo>
                  <a:lnTo>
                    <a:pt x="240156" y="44910"/>
                  </a:lnTo>
                  <a:lnTo>
                    <a:pt x="310143" y="23976"/>
                  </a:lnTo>
                  <a:lnTo>
                    <a:pt x="374428" y="9346"/>
                  </a:lnTo>
                  <a:lnTo>
                    <a:pt x="430339" y="1270"/>
                  </a:lnTo>
                  <a:lnTo>
                    <a:pt x="475201" y="0"/>
                  </a:lnTo>
                  <a:lnTo>
                    <a:pt x="506339" y="5784"/>
                  </a:lnTo>
                  <a:lnTo>
                    <a:pt x="521081" y="18875"/>
                  </a:lnTo>
                  <a:lnTo>
                    <a:pt x="517164" y="38231"/>
                  </a:lnTo>
                  <a:lnTo>
                    <a:pt x="459152" y="87519"/>
                  </a:lnTo>
                  <a:lnTo>
                    <a:pt x="409622" y="114643"/>
                  </a:lnTo>
                  <a:lnTo>
                    <a:pt x="349451" y="141548"/>
                  </a:lnTo>
                  <a:lnTo>
                    <a:pt x="280924" y="166830"/>
                  </a:lnTo>
                  <a:lnTo>
                    <a:pt x="210937" y="187809"/>
                  </a:lnTo>
                  <a:lnTo>
                    <a:pt x="146652" y="202452"/>
                  </a:lnTo>
                  <a:lnTo>
                    <a:pt x="90741" y="210518"/>
                  </a:lnTo>
                  <a:lnTo>
                    <a:pt x="45879" y="211770"/>
                  </a:lnTo>
                  <a:lnTo>
                    <a:pt x="14741" y="205965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66239" y="2904758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40"/>
                  </a:lnTo>
                  <a:lnTo>
                    <a:pt x="374428" y="9285"/>
                  </a:lnTo>
                  <a:lnTo>
                    <a:pt x="310143" y="23891"/>
                  </a:lnTo>
                  <a:lnTo>
                    <a:pt x="240157" y="44816"/>
                  </a:lnTo>
                  <a:lnTo>
                    <a:pt x="171673" y="70152"/>
                  </a:lnTo>
                  <a:lnTo>
                    <a:pt x="111515" y="97089"/>
                  </a:lnTo>
                  <a:lnTo>
                    <a:pt x="61976" y="124223"/>
                  </a:lnTo>
                  <a:lnTo>
                    <a:pt x="25348" y="150151"/>
                  </a:lnTo>
                  <a:lnTo>
                    <a:pt x="0" y="192771"/>
                  </a:lnTo>
                  <a:lnTo>
                    <a:pt x="14741" y="205916"/>
                  </a:lnTo>
                  <a:lnTo>
                    <a:pt x="45879" y="211737"/>
                  </a:lnTo>
                  <a:lnTo>
                    <a:pt x="90741" y="210488"/>
                  </a:lnTo>
                  <a:lnTo>
                    <a:pt x="146652" y="202423"/>
                  </a:lnTo>
                  <a:lnTo>
                    <a:pt x="210937" y="187797"/>
                  </a:lnTo>
                  <a:lnTo>
                    <a:pt x="280924" y="166863"/>
                  </a:lnTo>
                  <a:lnTo>
                    <a:pt x="349451" y="141572"/>
                  </a:lnTo>
                  <a:lnTo>
                    <a:pt x="409622" y="114648"/>
                  </a:lnTo>
                  <a:lnTo>
                    <a:pt x="459152" y="87504"/>
                  </a:lnTo>
                  <a:lnTo>
                    <a:pt x="495760" y="61557"/>
                  </a:lnTo>
                  <a:lnTo>
                    <a:pt x="521081" y="18908"/>
                  </a:lnTo>
                  <a:lnTo>
                    <a:pt x="506339" y="5808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66239" y="2904758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771"/>
                  </a:moveTo>
                  <a:lnTo>
                    <a:pt x="25348" y="150151"/>
                  </a:lnTo>
                  <a:lnTo>
                    <a:pt x="61976" y="124223"/>
                  </a:lnTo>
                  <a:lnTo>
                    <a:pt x="111515" y="97089"/>
                  </a:lnTo>
                  <a:lnTo>
                    <a:pt x="171673" y="70152"/>
                  </a:lnTo>
                  <a:lnTo>
                    <a:pt x="240157" y="44816"/>
                  </a:lnTo>
                  <a:lnTo>
                    <a:pt x="310143" y="23891"/>
                  </a:lnTo>
                  <a:lnTo>
                    <a:pt x="374428" y="9285"/>
                  </a:lnTo>
                  <a:lnTo>
                    <a:pt x="430339" y="1240"/>
                  </a:lnTo>
                  <a:lnTo>
                    <a:pt x="475201" y="0"/>
                  </a:lnTo>
                  <a:lnTo>
                    <a:pt x="506339" y="5808"/>
                  </a:lnTo>
                  <a:lnTo>
                    <a:pt x="521081" y="18908"/>
                  </a:lnTo>
                  <a:lnTo>
                    <a:pt x="517164" y="38220"/>
                  </a:lnTo>
                  <a:lnTo>
                    <a:pt x="459152" y="87504"/>
                  </a:lnTo>
                  <a:lnTo>
                    <a:pt x="409622" y="114648"/>
                  </a:lnTo>
                  <a:lnTo>
                    <a:pt x="349451" y="141572"/>
                  </a:lnTo>
                  <a:lnTo>
                    <a:pt x="280924" y="166863"/>
                  </a:lnTo>
                  <a:lnTo>
                    <a:pt x="210937" y="187797"/>
                  </a:lnTo>
                  <a:lnTo>
                    <a:pt x="146652" y="202423"/>
                  </a:lnTo>
                  <a:lnTo>
                    <a:pt x="90741" y="210488"/>
                  </a:lnTo>
                  <a:lnTo>
                    <a:pt x="45879" y="211737"/>
                  </a:lnTo>
                  <a:lnTo>
                    <a:pt x="14741" y="205916"/>
                  </a:lnTo>
                  <a:lnTo>
                    <a:pt x="0" y="192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00021" y="303074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40"/>
                  </a:lnTo>
                  <a:lnTo>
                    <a:pt x="374424" y="9285"/>
                  </a:lnTo>
                  <a:lnTo>
                    <a:pt x="310142" y="23891"/>
                  </a:lnTo>
                  <a:lnTo>
                    <a:pt x="240156" y="44816"/>
                  </a:lnTo>
                  <a:lnTo>
                    <a:pt x="171620" y="70152"/>
                  </a:lnTo>
                  <a:lnTo>
                    <a:pt x="111430" y="97089"/>
                  </a:lnTo>
                  <a:lnTo>
                    <a:pt x="61880" y="124223"/>
                  </a:lnTo>
                  <a:lnTo>
                    <a:pt x="25263" y="150151"/>
                  </a:lnTo>
                  <a:lnTo>
                    <a:pt x="0" y="192771"/>
                  </a:lnTo>
                  <a:lnTo>
                    <a:pt x="14687" y="205916"/>
                  </a:lnTo>
                  <a:lnTo>
                    <a:pt x="45790" y="211737"/>
                  </a:lnTo>
                  <a:lnTo>
                    <a:pt x="90630" y="210488"/>
                  </a:lnTo>
                  <a:lnTo>
                    <a:pt x="146529" y="202423"/>
                  </a:lnTo>
                  <a:lnTo>
                    <a:pt x="210811" y="187797"/>
                  </a:lnTo>
                  <a:lnTo>
                    <a:pt x="280796" y="166863"/>
                  </a:lnTo>
                  <a:lnTo>
                    <a:pt x="349333" y="141572"/>
                  </a:lnTo>
                  <a:lnTo>
                    <a:pt x="409523" y="114648"/>
                  </a:lnTo>
                  <a:lnTo>
                    <a:pt x="459073" y="87504"/>
                  </a:lnTo>
                  <a:lnTo>
                    <a:pt x="495690" y="61557"/>
                  </a:lnTo>
                  <a:lnTo>
                    <a:pt x="520953" y="18908"/>
                  </a:lnTo>
                  <a:lnTo>
                    <a:pt x="506266" y="5808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0021" y="303074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771"/>
                  </a:moveTo>
                  <a:lnTo>
                    <a:pt x="25263" y="150151"/>
                  </a:lnTo>
                  <a:lnTo>
                    <a:pt x="61880" y="124223"/>
                  </a:lnTo>
                  <a:lnTo>
                    <a:pt x="111430" y="97089"/>
                  </a:lnTo>
                  <a:lnTo>
                    <a:pt x="171620" y="70152"/>
                  </a:lnTo>
                  <a:lnTo>
                    <a:pt x="240156" y="44816"/>
                  </a:lnTo>
                  <a:lnTo>
                    <a:pt x="310142" y="23891"/>
                  </a:lnTo>
                  <a:lnTo>
                    <a:pt x="374424" y="9285"/>
                  </a:lnTo>
                  <a:lnTo>
                    <a:pt x="430323" y="1240"/>
                  </a:lnTo>
                  <a:lnTo>
                    <a:pt x="475163" y="0"/>
                  </a:lnTo>
                  <a:lnTo>
                    <a:pt x="506266" y="5808"/>
                  </a:lnTo>
                  <a:lnTo>
                    <a:pt x="520953" y="18908"/>
                  </a:lnTo>
                  <a:lnTo>
                    <a:pt x="517081" y="38220"/>
                  </a:lnTo>
                  <a:lnTo>
                    <a:pt x="459073" y="87504"/>
                  </a:lnTo>
                  <a:lnTo>
                    <a:pt x="409523" y="114648"/>
                  </a:lnTo>
                  <a:lnTo>
                    <a:pt x="349333" y="141572"/>
                  </a:lnTo>
                  <a:lnTo>
                    <a:pt x="280796" y="166863"/>
                  </a:lnTo>
                  <a:lnTo>
                    <a:pt x="210811" y="187797"/>
                  </a:lnTo>
                  <a:lnTo>
                    <a:pt x="146529" y="202423"/>
                  </a:lnTo>
                  <a:lnTo>
                    <a:pt x="90630" y="210488"/>
                  </a:lnTo>
                  <a:lnTo>
                    <a:pt x="45790" y="211737"/>
                  </a:lnTo>
                  <a:lnTo>
                    <a:pt x="14687" y="205916"/>
                  </a:lnTo>
                  <a:lnTo>
                    <a:pt x="0" y="192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15840" y="3539490"/>
              <a:ext cx="1434465" cy="844550"/>
            </a:xfrm>
            <a:custGeom>
              <a:avLst/>
              <a:gdLst/>
              <a:ahLst/>
              <a:cxnLst/>
              <a:rect l="l" t="t" r="r" b="b"/>
              <a:pathLst>
                <a:path w="1434464" h="844550">
                  <a:moveTo>
                    <a:pt x="1263985" y="13715"/>
                  </a:moveTo>
                  <a:lnTo>
                    <a:pt x="1296578" y="64825"/>
                  </a:lnTo>
                  <a:lnTo>
                    <a:pt x="1325278" y="113982"/>
                  </a:lnTo>
                  <a:lnTo>
                    <a:pt x="1346763" y="158662"/>
                  </a:lnTo>
                  <a:lnTo>
                    <a:pt x="1357711" y="196342"/>
                  </a:lnTo>
                  <a:lnTo>
                    <a:pt x="1353484" y="223345"/>
                  </a:lnTo>
                  <a:lnTo>
                    <a:pt x="1337423" y="242157"/>
                  </a:lnTo>
                  <a:lnTo>
                    <a:pt x="1318456" y="259492"/>
                  </a:lnTo>
                  <a:lnTo>
                    <a:pt x="1305514" y="282067"/>
                  </a:lnTo>
                  <a:lnTo>
                    <a:pt x="1299870" y="312479"/>
                  </a:lnTo>
                  <a:lnTo>
                    <a:pt x="1297418" y="346583"/>
                  </a:lnTo>
                  <a:lnTo>
                    <a:pt x="1299013" y="380972"/>
                  </a:lnTo>
                  <a:lnTo>
                    <a:pt x="1305514" y="412242"/>
                  </a:lnTo>
                  <a:lnTo>
                    <a:pt x="1319180" y="439884"/>
                  </a:lnTo>
                  <a:lnTo>
                    <a:pt x="1338740" y="465455"/>
                  </a:lnTo>
                  <a:lnTo>
                    <a:pt x="1359753" y="488644"/>
                  </a:lnTo>
                  <a:lnTo>
                    <a:pt x="1377777" y="509143"/>
                  </a:lnTo>
                  <a:lnTo>
                    <a:pt x="1393059" y="524015"/>
                  </a:lnTo>
                  <a:lnTo>
                    <a:pt x="1407923" y="534114"/>
                  </a:lnTo>
                  <a:lnTo>
                    <a:pt x="1420764" y="544808"/>
                  </a:lnTo>
                  <a:lnTo>
                    <a:pt x="1429974" y="561467"/>
                  </a:lnTo>
                  <a:lnTo>
                    <a:pt x="1433885" y="587724"/>
                  </a:lnTo>
                  <a:lnTo>
                    <a:pt x="1433450" y="619887"/>
                  </a:lnTo>
                  <a:lnTo>
                    <a:pt x="1431278" y="652621"/>
                  </a:lnTo>
                  <a:lnTo>
                    <a:pt x="1429974" y="680593"/>
                  </a:lnTo>
                  <a:lnTo>
                    <a:pt x="1431278" y="702744"/>
                  </a:lnTo>
                  <a:lnTo>
                    <a:pt x="1433450" y="722074"/>
                  </a:lnTo>
                  <a:lnTo>
                    <a:pt x="1433885" y="739332"/>
                  </a:lnTo>
                  <a:lnTo>
                    <a:pt x="1407923" y="786399"/>
                  </a:lnTo>
                  <a:lnTo>
                    <a:pt x="1363200" y="812583"/>
                  </a:lnTo>
                  <a:lnTo>
                    <a:pt x="1347932" y="811006"/>
                  </a:lnTo>
                  <a:lnTo>
                    <a:pt x="1329521" y="808547"/>
                  </a:lnTo>
                  <a:lnTo>
                    <a:pt x="1305514" y="809244"/>
                  </a:lnTo>
                  <a:lnTo>
                    <a:pt x="1272299" y="815764"/>
                  </a:lnTo>
                  <a:lnTo>
                    <a:pt x="1232489" y="825881"/>
                  </a:lnTo>
                  <a:lnTo>
                    <a:pt x="1192678" y="835997"/>
                  </a:lnTo>
                  <a:lnTo>
                    <a:pt x="1159464" y="842518"/>
                  </a:lnTo>
                  <a:lnTo>
                    <a:pt x="1134129" y="844553"/>
                  </a:lnTo>
                  <a:lnTo>
                    <a:pt x="1113379" y="844327"/>
                  </a:lnTo>
                  <a:lnTo>
                    <a:pt x="1097224" y="843196"/>
                  </a:lnTo>
                  <a:lnTo>
                    <a:pt x="1085677" y="842518"/>
                  </a:lnTo>
                </a:path>
                <a:path w="1434464" h="844550">
                  <a:moveTo>
                    <a:pt x="175722" y="0"/>
                  </a:moveTo>
                  <a:lnTo>
                    <a:pt x="142025" y="51014"/>
                  </a:lnTo>
                  <a:lnTo>
                    <a:pt x="112365" y="100076"/>
                  </a:lnTo>
                  <a:lnTo>
                    <a:pt x="90158" y="144660"/>
                  </a:lnTo>
                  <a:lnTo>
                    <a:pt x="78821" y="182245"/>
                  </a:lnTo>
                  <a:lnTo>
                    <a:pt x="83236" y="209246"/>
                  </a:lnTo>
                  <a:lnTo>
                    <a:pt x="99855" y="228044"/>
                  </a:lnTo>
                  <a:lnTo>
                    <a:pt x="119451" y="245342"/>
                  </a:lnTo>
                  <a:lnTo>
                    <a:pt x="132796" y="267843"/>
                  </a:lnTo>
                  <a:lnTo>
                    <a:pt x="138672" y="298180"/>
                  </a:lnTo>
                  <a:lnTo>
                    <a:pt x="141225" y="332232"/>
                  </a:lnTo>
                  <a:lnTo>
                    <a:pt x="139565" y="366569"/>
                  </a:lnTo>
                  <a:lnTo>
                    <a:pt x="132796" y="397764"/>
                  </a:lnTo>
                  <a:lnTo>
                    <a:pt x="118681" y="425386"/>
                  </a:lnTo>
                  <a:lnTo>
                    <a:pt x="98458" y="450913"/>
                  </a:lnTo>
                  <a:lnTo>
                    <a:pt x="76735" y="474059"/>
                  </a:lnTo>
                  <a:lnTo>
                    <a:pt x="58120" y="494538"/>
                  </a:lnTo>
                  <a:lnTo>
                    <a:pt x="42273" y="509357"/>
                  </a:lnTo>
                  <a:lnTo>
                    <a:pt x="26878" y="519461"/>
                  </a:lnTo>
                  <a:lnTo>
                    <a:pt x="13579" y="530185"/>
                  </a:lnTo>
                  <a:lnTo>
                    <a:pt x="4018" y="546862"/>
                  </a:lnTo>
                  <a:lnTo>
                    <a:pt x="0" y="572972"/>
                  </a:lnTo>
                  <a:lnTo>
                    <a:pt x="446" y="605059"/>
                  </a:lnTo>
                  <a:lnTo>
                    <a:pt x="2678" y="637766"/>
                  </a:lnTo>
                  <a:lnTo>
                    <a:pt x="4018" y="665734"/>
                  </a:lnTo>
                  <a:lnTo>
                    <a:pt x="2678" y="687810"/>
                  </a:lnTo>
                  <a:lnTo>
                    <a:pt x="446" y="707088"/>
                  </a:lnTo>
                  <a:lnTo>
                    <a:pt x="0" y="724294"/>
                  </a:lnTo>
                  <a:lnTo>
                    <a:pt x="26878" y="771270"/>
                  </a:lnTo>
                  <a:lnTo>
                    <a:pt x="58120" y="794004"/>
                  </a:lnTo>
                  <a:lnTo>
                    <a:pt x="73163" y="797361"/>
                  </a:lnTo>
                  <a:lnTo>
                    <a:pt x="88933" y="795813"/>
                  </a:lnTo>
                  <a:lnTo>
                    <a:pt x="107965" y="793361"/>
                  </a:lnTo>
                  <a:lnTo>
                    <a:pt x="132796" y="794004"/>
                  </a:lnTo>
                  <a:lnTo>
                    <a:pt x="167161" y="800580"/>
                  </a:lnTo>
                  <a:lnTo>
                    <a:pt x="208361" y="810704"/>
                  </a:lnTo>
                  <a:lnTo>
                    <a:pt x="249560" y="820828"/>
                  </a:lnTo>
                  <a:lnTo>
                    <a:pt x="283926" y="827405"/>
                  </a:lnTo>
                  <a:lnTo>
                    <a:pt x="310139" y="829387"/>
                  </a:lnTo>
                  <a:lnTo>
                    <a:pt x="331614" y="829167"/>
                  </a:lnTo>
                  <a:lnTo>
                    <a:pt x="348327" y="828065"/>
                  </a:lnTo>
                  <a:lnTo>
                    <a:pt x="360253" y="82740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20467" y="4251959"/>
              <a:ext cx="97790" cy="243840"/>
            </a:xfrm>
            <a:custGeom>
              <a:avLst/>
              <a:gdLst/>
              <a:ahLst/>
              <a:cxnLst/>
              <a:rect l="l" t="t" r="r" b="b"/>
              <a:pathLst>
                <a:path w="97789" h="243839">
                  <a:moveTo>
                    <a:pt x="97536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97536" y="243839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52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2763" y="4038600"/>
              <a:ext cx="850392" cy="62331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1219" y="4091940"/>
              <a:ext cx="815339" cy="612648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8439" y="1790700"/>
            <a:ext cx="3430097" cy="4383267"/>
          </a:xfrm>
          <a:prstGeom prst="rect">
            <a:avLst/>
          </a:prstGeom>
        </p:spPr>
      </p:pic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944" rIns="0" bIns="0" rtlCol="0">
            <a:spAutoFit/>
          </a:bodyPr>
          <a:lstStyle/>
          <a:p>
            <a:pPr marL="3168650">
              <a:lnSpc>
                <a:spcPct val="100000"/>
              </a:lnSpc>
              <a:spcBef>
                <a:spcPts val="100"/>
              </a:spcBef>
            </a:pPr>
            <a:r>
              <a:rPr sz="2800" spc="135" dirty="0"/>
              <a:t>Rompedores</a:t>
            </a:r>
            <a:r>
              <a:rPr sz="2800" spc="-130" dirty="0"/>
              <a:t> </a:t>
            </a:r>
            <a:r>
              <a:rPr sz="2800" spc="135" dirty="0"/>
              <a:t>de</a:t>
            </a:r>
            <a:r>
              <a:rPr sz="2800" spc="-130" dirty="0"/>
              <a:t> </a:t>
            </a:r>
            <a:r>
              <a:rPr sz="2800" spc="90" dirty="0"/>
              <a:t>circuito</a:t>
            </a:r>
            <a:endParaRPr sz="2800"/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  <p:sp>
        <p:nvSpPr>
          <p:cNvPr id="40" name="object 40"/>
          <p:cNvSpPr txBox="1"/>
          <p:nvPr/>
        </p:nvSpPr>
        <p:spPr>
          <a:xfrm>
            <a:off x="6694678" y="5840374"/>
            <a:ext cx="8674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Tahoma"/>
                <a:cs typeface="Tahoma"/>
              </a:rPr>
              <a:t>Cortesía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de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spc="-25" dirty="0">
                <a:latin typeface="Tahoma"/>
                <a:cs typeface="Tahoma"/>
              </a:rPr>
              <a:t>abb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426463"/>
            <a:ext cx="11246993" cy="47640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4144" rIns="0" bIns="0" rtlCol="0">
            <a:spAutoFit/>
          </a:bodyPr>
          <a:lstStyle/>
          <a:p>
            <a:pPr marL="2588260">
              <a:lnSpc>
                <a:spcPct val="100000"/>
              </a:lnSpc>
              <a:spcBef>
                <a:spcPts val="100"/>
              </a:spcBef>
            </a:pPr>
            <a:r>
              <a:rPr sz="3200" spc="125" dirty="0"/>
              <a:t>Desconectar</a:t>
            </a:r>
            <a:r>
              <a:rPr sz="3200" spc="-160" dirty="0"/>
              <a:t> </a:t>
            </a:r>
            <a:r>
              <a:rPr sz="3200" spc="130" dirty="0"/>
              <a:t>interruptores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260" y="1331975"/>
            <a:ext cx="8793480" cy="49575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385185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Casa</a:t>
            </a:r>
            <a:r>
              <a:rPr sz="3800" spc="-190" dirty="0"/>
              <a:t> </a:t>
            </a:r>
            <a:r>
              <a:rPr sz="3800" spc="180" dirty="0"/>
              <a:t>de</a:t>
            </a:r>
            <a:r>
              <a:rPr sz="3800" spc="-185" dirty="0"/>
              <a:t> </a:t>
            </a:r>
            <a:r>
              <a:rPr sz="3800" spc="150" dirty="0"/>
              <a:t>control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712467" y="6354114"/>
            <a:ext cx="14947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Tahoma"/>
                <a:cs typeface="Tahoma"/>
              </a:rPr>
              <a:t>Imagen</a:t>
            </a:r>
            <a:r>
              <a:rPr sz="750" spc="1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cortesía</a:t>
            </a:r>
            <a:r>
              <a:rPr sz="750" spc="1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de</a:t>
            </a:r>
            <a:r>
              <a:rPr sz="750" spc="114" dirty="0">
                <a:latin typeface="Tahoma"/>
                <a:cs typeface="Tahoma"/>
              </a:rPr>
              <a:t> </a:t>
            </a:r>
            <a:r>
              <a:rPr sz="750" spc="-10" dirty="0">
                <a:latin typeface="Tahoma"/>
                <a:cs typeface="Tahoma"/>
              </a:rPr>
              <a:t>parkline.com</a:t>
            </a:r>
            <a:endParaRPr sz="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2233" y="1388676"/>
            <a:ext cx="4115813" cy="46798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3025775">
              <a:lnSpc>
                <a:spcPct val="100000"/>
              </a:lnSpc>
              <a:spcBef>
                <a:spcPts val="100"/>
              </a:spcBef>
            </a:pPr>
            <a:r>
              <a:rPr sz="2000" spc="65" dirty="0"/>
              <a:t>Subestación</a:t>
            </a:r>
            <a:r>
              <a:rPr sz="2000" spc="-95" dirty="0"/>
              <a:t> </a:t>
            </a:r>
            <a:r>
              <a:rPr sz="2000" spc="95" dirty="0"/>
              <a:t>de</a:t>
            </a:r>
            <a:r>
              <a:rPr sz="2000" spc="-90" dirty="0"/>
              <a:t> </a:t>
            </a:r>
            <a:r>
              <a:rPr sz="2000" spc="75" dirty="0"/>
              <a:t>control</a:t>
            </a:r>
            <a:endParaRPr sz="20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83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405255"/>
            <a:ext cx="5334000" cy="148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400"/>
              </a:lnSpc>
              <a:spcBef>
                <a:spcPts val="95"/>
              </a:spcBef>
            </a:pPr>
            <a:r>
              <a:rPr sz="2700" spc="90" dirty="0">
                <a:latin typeface="Tahoma"/>
                <a:cs typeface="Tahoma"/>
              </a:rPr>
              <a:t>Switchgear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25" dirty="0">
                <a:latin typeface="Tahoma"/>
                <a:cs typeface="Tahoma"/>
              </a:rPr>
              <a:t>permite</a:t>
            </a:r>
            <a:r>
              <a:rPr sz="2700" spc="-125" dirty="0">
                <a:latin typeface="Tahoma"/>
                <a:cs typeface="Tahoma"/>
              </a:rPr>
              <a:t> </a:t>
            </a:r>
            <a:r>
              <a:rPr sz="2700" spc="80" dirty="0">
                <a:latin typeface="Tahoma"/>
                <a:cs typeface="Tahoma"/>
              </a:rPr>
              <a:t>el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20" dirty="0">
                <a:latin typeface="Tahoma"/>
                <a:cs typeface="Tahoma"/>
              </a:rPr>
              <a:t>monitoreo </a:t>
            </a:r>
            <a:r>
              <a:rPr sz="2700" dirty="0">
                <a:latin typeface="Tahoma"/>
                <a:cs typeface="Tahoma"/>
              </a:rPr>
              <a:t>y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14" dirty="0">
                <a:latin typeface="Tahoma"/>
                <a:cs typeface="Tahoma"/>
              </a:rPr>
              <a:t>control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de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30" dirty="0">
                <a:latin typeface="Tahoma"/>
                <a:cs typeface="Tahoma"/>
              </a:rPr>
              <a:t>equipos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125" dirty="0">
                <a:latin typeface="Tahoma"/>
                <a:cs typeface="Tahoma"/>
              </a:rPr>
              <a:t>dentro</a:t>
            </a:r>
            <a:r>
              <a:rPr sz="2700" spc="-130" dirty="0">
                <a:latin typeface="Tahoma"/>
                <a:cs typeface="Tahoma"/>
              </a:rPr>
              <a:t> </a:t>
            </a:r>
            <a:r>
              <a:rPr sz="2700" spc="80" dirty="0">
                <a:latin typeface="Tahoma"/>
                <a:cs typeface="Tahoma"/>
              </a:rPr>
              <a:t>del </a:t>
            </a:r>
            <a:r>
              <a:rPr sz="2700" spc="75" dirty="0">
                <a:latin typeface="Tahoma"/>
                <a:cs typeface="Tahoma"/>
              </a:rPr>
              <a:t>switchyard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36942" y="6060897"/>
            <a:ext cx="180403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Tahoma"/>
                <a:cs typeface="Tahoma"/>
              </a:rPr>
              <a:t>Imagen</a:t>
            </a:r>
            <a:r>
              <a:rPr sz="750" spc="1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cortesía</a:t>
            </a:r>
            <a:r>
              <a:rPr sz="750" spc="11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de</a:t>
            </a:r>
            <a:r>
              <a:rPr sz="750" spc="114" dirty="0">
                <a:latin typeface="Tahoma"/>
                <a:cs typeface="Tahoma"/>
              </a:rPr>
              <a:t> </a:t>
            </a:r>
            <a:r>
              <a:rPr sz="750" spc="-10" dirty="0">
                <a:latin typeface="Tahoma"/>
                <a:cs typeface="Tahoma"/>
              </a:rPr>
              <a:t>Steelpoletower.com</a:t>
            </a:r>
            <a:endParaRPr sz="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6828" y="1289303"/>
            <a:ext cx="3429000" cy="4572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791" y="3459479"/>
            <a:ext cx="5163312" cy="21945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1245">
              <a:lnSpc>
                <a:spcPct val="100000"/>
              </a:lnSpc>
              <a:spcBef>
                <a:spcPts val="100"/>
              </a:spcBef>
            </a:pPr>
            <a:r>
              <a:rPr sz="3800" spc="75" dirty="0"/>
              <a:t>Relés</a:t>
            </a:r>
            <a:endParaRPr sz="3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84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629208" y="1281048"/>
            <a:ext cx="536003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sz="2100" spc="80" dirty="0">
                <a:latin typeface="Tahoma"/>
                <a:cs typeface="Tahoma"/>
              </a:rPr>
              <a:t>Los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relés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monitorean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las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50" dirty="0">
                <a:latin typeface="Tahoma"/>
                <a:cs typeface="Tahoma"/>
              </a:rPr>
              <a:t>características </a:t>
            </a:r>
            <a:r>
              <a:rPr sz="2100" spc="60" dirty="0">
                <a:latin typeface="Tahoma"/>
                <a:cs typeface="Tahoma"/>
              </a:rPr>
              <a:t>eléctricas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del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sistema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potencia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y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actúan </a:t>
            </a:r>
            <a:r>
              <a:rPr sz="2100" spc="80" dirty="0">
                <a:latin typeface="Tahoma"/>
                <a:cs typeface="Tahoma"/>
              </a:rPr>
              <a:t>ante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condiciones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anormales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86066" y="5902147"/>
            <a:ext cx="20935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Tahoma"/>
                <a:cs typeface="Tahoma"/>
              </a:rPr>
              <a:t>Imagen</a:t>
            </a:r>
            <a:r>
              <a:rPr sz="800" spc="120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cortesía</a:t>
            </a:r>
            <a:r>
              <a:rPr sz="800" spc="120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de</a:t>
            </a:r>
            <a:r>
              <a:rPr sz="800" spc="125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Electric</a:t>
            </a:r>
            <a:r>
              <a:rPr sz="800" spc="120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Power</a:t>
            </a:r>
            <a:r>
              <a:rPr sz="800" spc="120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Products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2886" y="1689221"/>
            <a:ext cx="8648700" cy="4392295"/>
            <a:chOff x="1682886" y="1689221"/>
            <a:chExt cx="8648700" cy="4392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2886" y="1689221"/>
              <a:ext cx="5156230" cy="21840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43700" y="3624072"/>
              <a:ext cx="3581400" cy="2451100"/>
            </a:xfrm>
            <a:custGeom>
              <a:avLst/>
              <a:gdLst/>
              <a:ahLst/>
              <a:cxnLst/>
              <a:rect l="l" t="t" r="r" b="b"/>
              <a:pathLst>
                <a:path w="3581400" h="2451100">
                  <a:moveTo>
                    <a:pt x="3581400" y="0"/>
                  </a:moveTo>
                  <a:lnTo>
                    <a:pt x="0" y="0"/>
                  </a:lnTo>
                  <a:lnTo>
                    <a:pt x="0" y="2450591"/>
                  </a:lnTo>
                  <a:lnTo>
                    <a:pt x="3581400" y="2450591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00395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43700" y="3624072"/>
              <a:ext cx="3581400" cy="2451100"/>
            </a:xfrm>
            <a:custGeom>
              <a:avLst/>
              <a:gdLst/>
              <a:ahLst/>
              <a:cxnLst/>
              <a:rect l="l" t="t" r="r" b="b"/>
              <a:pathLst>
                <a:path w="3581400" h="2451100">
                  <a:moveTo>
                    <a:pt x="0" y="2450591"/>
                  </a:moveTo>
                  <a:lnTo>
                    <a:pt x="3581400" y="2450591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2450591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2844" y="2882519"/>
              <a:ext cx="7306309" cy="313753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1730375">
              <a:lnSpc>
                <a:spcPct val="100000"/>
              </a:lnSpc>
              <a:spcBef>
                <a:spcPts val="100"/>
              </a:spcBef>
            </a:pPr>
            <a:r>
              <a:rPr spc="135" dirty="0"/>
              <a:t>Conexiones</a:t>
            </a:r>
            <a:r>
              <a:rPr spc="-175" dirty="0"/>
              <a:t> </a:t>
            </a:r>
            <a:r>
              <a:rPr spc="165" dirty="0"/>
              <a:t>de</a:t>
            </a:r>
            <a:r>
              <a:rPr spc="-175" dirty="0"/>
              <a:t> </a:t>
            </a:r>
            <a:r>
              <a:rPr spc="100" dirty="0"/>
              <a:t>la</a:t>
            </a:r>
            <a:r>
              <a:rPr spc="-175" dirty="0"/>
              <a:t> </a:t>
            </a:r>
            <a:r>
              <a:rPr spc="105" dirty="0"/>
              <a:t>Casa</a:t>
            </a:r>
            <a:r>
              <a:rPr spc="-175" dirty="0"/>
              <a:t> </a:t>
            </a:r>
            <a:r>
              <a:rPr spc="165" dirty="0"/>
              <a:t>de</a:t>
            </a:r>
            <a:r>
              <a:rPr spc="-175" dirty="0"/>
              <a:t> </a:t>
            </a:r>
            <a:r>
              <a:rPr spc="140" dirty="0"/>
              <a:t>Control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85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7852029" y="2516124"/>
            <a:ext cx="3422650" cy="995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3955" marR="5080" indent="-378460">
              <a:lnSpc>
                <a:spcPct val="112599"/>
              </a:lnSpc>
              <a:spcBef>
                <a:spcPts val="100"/>
              </a:spcBef>
            </a:pPr>
            <a:r>
              <a:rPr sz="1600" spc="55" dirty="0">
                <a:latin typeface="Tahoma"/>
                <a:cs typeface="Tahoma"/>
              </a:rPr>
              <a:t>A</a:t>
            </a:r>
            <a:r>
              <a:rPr sz="1600" spc="-8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operaciones </a:t>
            </a:r>
            <a:r>
              <a:rPr sz="1600" spc="60" dirty="0">
                <a:latin typeface="Tahoma"/>
                <a:cs typeface="Tahoma"/>
              </a:rPr>
              <a:t>Centro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500" dirty="0">
                <a:latin typeface="Tahoma"/>
                <a:cs typeface="Tahoma"/>
              </a:rPr>
              <a:t>Edificio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control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6206" y="3672078"/>
            <a:ext cx="122364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latin typeface="Tahoma"/>
                <a:cs typeface="Tahoma"/>
              </a:rPr>
              <a:t>Paneles</a:t>
            </a:r>
            <a:r>
              <a:rPr sz="1250" spc="95" dirty="0">
                <a:latin typeface="Tahoma"/>
                <a:cs typeface="Tahoma"/>
              </a:rPr>
              <a:t> </a:t>
            </a:r>
            <a:r>
              <a:rPr sz="1250" spc="60" dirty="0">
                <a:latin typeface="Tahoma"/>
                <a:cs typeface="Tahoma"/>
              </a:rPr>
              <a:t>de</a:t>
            </a:r>
            <a:r>
              <a:rPr sz="1250" spc="100" dirty="0">
                <a:latin typeface="Tahoma"/>
                <a:cs typeface="Tahoma"/>
              </a:rPr>
              <a:t> </a:t>
            </a:r>
            <a:r>
              <a:rPr sz="1250" spc="-10" dirty="0">
                <a:latin typeface="Tahoma"/>
                <a:cs typeface="Tahoma"/>
              </a:rPr>
              <a:t>relés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42626" y="3788664"/>
            <a:ext cx="7143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40" dirty="0">
                <a:latin typeface="Tahoma"/>
                <a:cs typeface="Tahoma"/>
              </a:rPr>
              <a:t>SCADA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5044" y="4136644"/>
            <a:ext cx="3003550" cy="1108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3895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latin typeface="Tahoma"/>
                <a:cs typeface="Tahoma"/>
              </a:rPr>
              <a:t>Cableado</a:t>
            </a:r>
            <a:r>
              <a:rPr sz="1300" spc="-60" dirty="0">
                <a:latin typeface="Tahoma"/>
                <a:cs typeface="Tahoma"/>
              </a:rPr>
              <a:t> </a:t>
            </a:r>
            <a:r>
              <a:rPr sz="1300" spc="60" dirty="0">
                <a:latin typeface="Tahoma"/>
                <a:cs typeface="Tahoma"/>
              </a:rPr>
              <a:t>de</a:t>
            </a:r>
            <a:r>
              <a:rPr sz="1300" spc="-60" dirty="0">
                <a:latin typeface="Tahoma"/>
                <a:cs typeface="Tahoma"/>
              </a:rPr>
              <a:t> </a:t>
            </a:r>
            <a:r>
              <a:rPr sz="1300" spc="-40" dirty="0">
                <a:latin typeface="Tahoma"/>
                <a:cs typeface="Tahoma"/>
              </a:rPr>
              <a:t>TT</a:t>
            </a:r>
            <a:r>
              <a:rPr sz="1300" spc="-6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y</a:t>
            </a:r>
            <a:r>
              <a:rPr sz="1300" spc="-60" dirty="0">
                <a:latin typeface="Tahoma"/>
                <a:cs typeface="Tahoma"/>
              </a:rPr>
              <a:t> </a:t>
            </a:r>
            <a:r>
              <a:rPr sz="1300" spc="-25" dirty="0">
                <a:latin typeface="Tahoma"/>
                <a:cs typeface="Tahoma"/>
              </a:rPr>
              <a:t>TC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569595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Señal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de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disparo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cierre</a:t>
            </a:r>
            <a:r>
              <a:rPr sz="1400" spc="65" dirty="0">
                <a:latin typeface="Tahoma"/>
                <a:cs typeface="Tahoma"/>
              </a:rPr>
              <a:t>  </a:t>
            </a:r>
            <a:r>
              <a:rPr sz="1800" spc="5" dirty="0">
                <a:latin typeface="Tahoma"/>
                <a:cs typeface="Tahoma"/>
              </a:rPr>
              <a:t>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600" dirty="0">
                <a:latin typeface="Tahoma"/>
                <a:cs typeface="Tahoma"/>
              </a:rPr>
              <a:t>Estado,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Temperatura,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Positi</a:t>
            </a:r>
            <a:r>
              <a:rPr sz="1600" spc="204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en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7454" y="5590387"/>
            <a:ext cx="998219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Alimentación</a:t>
            </a:r>
            <a:r>
              <a:rPr sz="850" spc="21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210" dirty="0">
                <a:latin typeface="Tahoma"/>
                <a:cs typeface="Tahoma"/>
              </a:rPr>
              <a:t> </a:t>
            </a:r>
            <a:r>
              <a:rPr sz="850" spc="-25" dirty="0">
                <a:latin typeface="Tahoma"/>
                <a:cs typeface="Tahoma"/>
              </a:rPr>
              <a:t>CA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55507" y="5653938"/>
            <a:ext cx="7823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Tahoma"/>
                <a:cs typeface="Tahoma"/>
              </a:rPr>
              <a:t>corriente</a:t>
            </a:r>
            <a:r>
              <a:rPr sz="700" spc="204" dirty="0">
                <a:latin typeface="Tahoma"/>
                <a:cs typeface="Tahoma"/>
              </a:rPr>
              <a:t> </a:t>
            </a:r>
            <a:r>
              <a:rPr sz="700" spc="-10" dirty="0">
                <a:latin typeface="Tahoma"/>
                <a:cs typeface="Tahoma"/>
              </a:rPr>
              <a:t>continua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86265" y="5428386"/>
            <a:ext cx="6972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50" dirty="0">
                <a:latin typeface="Tahoma"/>
                <a:cs typeface="Tahoma"/>
              </a:rPr>
              <a:t>Batería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262" y="1351788"/>
            <a:ext cx="8221980" cy="5005070"/>
            <a:chOff x="1798262" y="1351788"/>
            <a:chExt cx="8221980" cy="5005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262" y="1351788"/>
              <a:ext cx="8221968" cy="50048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1672" y="4431792"/>
              <a:ext cx="2171700" cy="1222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9819" y="4149852"/>
              <a:ext cx="2808731" cy="220218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791335">
              <a:lnSpc>
                <a:spcPct val="100000"/>
              </a:lnSpc>
              <a:spcBef>
                <a:spcPts val="100"/>
              </a:spcBef>
            </a:pPr>
            <a:r>
              <a:rPr sz="3800" spc="170" dirty="0"/>
              <a:t>Conductores</a:t>
            </a:r>
            <a:r>
              <a:rPr sz="3800" spc="-180" dirty="0"/>
              <a:t> </a:t>
            </a:r>
            <a:r>
              <a:rPr sz="3800" dirty="0"/>
              <a:t>y</a:t>
            </a:r>
            <a:r>
              <a:rPr sz="3800" spc="-180" dirty="0"/>
              <a:t> </a:t>
            </a:r>
            <a:r>
              <a:rPr sz="3800" spc="120" dirty="0"/>
              <a:t>Aislantes</a:t>
            </a:r>
            <a:endParaRPr sz="3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85559" y="2450642"/>
            <a:ext cx="5145405" cy="3507104"/>
            <a:chOff x="6385559" y="2450642"/>
            <a:chExt cx="5145405" cy="35071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8571" y="2641092"/>
              <a:ext cx="2382012" cy="20178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9" y="2450642"/>
              <a:ext cx="3040507" cy="35065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0631" y="2645664"/>
              <a:ext cx="2470404" cy="293674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9136" y="2651760"/>
            <a:ext cx="2809875" cy="27432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754120">
              <a:lnSpc>
                <a:spcPct val="100000"/>
              </a:lnSpc>
              <a:spcBef>
                <a:spcPts val="100"/>
              </a:spcBef>
            </a:pPr>
            <a:r>
              <a:rPr sz="3800" spc="160" dirty="0"/>
              <a:t>Conductores</a:t>
            </a:r>
            <a:endParaRPr sz="38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535940" y="1440560"/>
            <a:ext cx="5634355" cy="96901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80" dirty="0">
                <a:latin typeface="Tahoma"/>
                <a:cs typeface="Tahoma"/>
              </a:rPr>
              <a:t>Los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conductores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llevan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la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electricidad.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90" dirty="0">
                <a:latin typeface="Tahoma"/>
                <a:cs typeface="Tahoma"/>
              </a:rPr>
              <a:t>Gran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corriente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requiere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grandes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conductores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0085" y="5775045"/>
            <a:ext cx="14674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latin typeface="Tahoma"/>
                <a:cs typeface="Tahoma"/>
              </a:rPr>
              <a:t>Gastos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generales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68336" y="5609945"/>
            <a:ext cx="170751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75" dirty="0">
                <a:latin typeface="Tahoma"/>
                <a:cs typeface="Tahoma"/>
              </a:rPr>
              <a:t>Bajo</a:t>
            </a:r>
            <a:r>
              <a:rPr sz="2700" spc="-135" dirty="0">
                <a:latin typeface="Tahoma"/>
                <a:cs typeface="Tahoma"/>
              </a:rPr>
              <a:t> </a:t>
            </a:r>
            <a:r>
              <a:rPr sz="2700" spc="95" dirty="0">
                <a:latin typeface="Tahoma"/>
                <a:cs typeface="Tahoma"/>
              </a:rPr>
              <a:t>tierra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4479" y="5950051"/>
            <a:ext cx="173799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14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14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14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Peak</a:t>
            </a:r>
            <a:r>
              <a:rPr sz="850" spc="114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Demand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7849" y="2413073"/>
            <a:ext cx="2716471" cy="23094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2716530">
              <a:lnSpc>
                <a:spcPct val="100000"/>
              </a:lnSpc>
              <a:spcBef>
                <a:spcPts val="100"/>
              </a:spcBef>
            </a:pPr>
            <a:r>
              <a:rPr sz="3800" spc="180" dirty="0"/>
              <a:t>Conductores—</a:t>
            </a:r>
            <a:r>
              <a:rPr sz="3800" spc="95" dirty="0"/>
              <a:t>Tipos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424377"/>
            <a:ext cx="7308215" cy="274764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55" dirty="0">
                <a:latin typeface="Tahoma"/>
                <a:cs typeface="Tahoma"/>
              </a:rPr>
              <a:t>ACSR—</a:t>
            </a:r>
            <a:r>
              <a:rPr sz="2200" spc="85" dirty="0">
                <a:latin typeface="Tahoma"/>
                <a:cs typeface="Tahoma"/>
              </a:rPr>
              <a:t>Cable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105" dirty="0">
                <a:latin typeface="Tahoma"/>
                <a:cs typeface="Tahoma"/>
              </a:rPr>
              <a:t>de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100" dirty="0">
                <a:latin typeface="Tahoma"/>
                <a:cs typeface="Tahoma"/>
              </a:rPr>
              <a:t>aluminio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90" dirty="0">
                <a:latin typeface="Tahoma"/>
                <a:cs typeface="Tahoma"/>
              </a:rPr>
              <a:t>reforzado</a:t>
            </a:r>
            <a:r>
              <a:rPr sz="2200" spc="-105" dirty="0">
                <a:latin typeface="Tahoma"/>
                <a:cs typeface="Tahoma"/>
              </a:rPr>
              <a:t> </a:t>
            </a:r>
            <a:r>
              <a:rPr sz="2200" spc="100" dirty="0">
                <a:latin typeface="Tahoma"/>
                <a:cs typeface="Tahoma"/>
              </a:rPr>
              <a:t>con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65" dirty="0">
                <a:latin typeface="Tahoma"/>
                <a:cs typeface="Tahoma"/>
              </a:rPr>
              <a:t>acero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dirty="0">
                <a:latin typeface="Tahoma"/>
                <a:cs typeface="Tahoma"/>
              </a:rPr>
              <a:t>AAAC: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todos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los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cables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8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aleación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aluminio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160" dirty="0">
                <a:latin typeface="Tahoma"/>
                <a:cs typeface="Tahoma"/>
              </a:rPr>
              <a:t>CU—</a:t>
            </a:r>
            <a:r>
              <a:rPr sz="2700" spc="105" dirty="0">
                <a:latin typeface="Tahoma"/>
                <a:cs typeface="Tahoma"/>
              </a:rPr>
              <a:t>Cobre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400" spc="60" dirty="0">
                <a:latin typeface="Tahoma"/>
                <a:cs typeface="Tahoma"/>
              </a:rPr>
              <a:t>OPGW: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cable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tierra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óptico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(cable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blindado)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spc="-20" dirty="0">
                <a:latin typeface="Tahoma"/>
                <a:cs typeface="Tahoma"/>
              </a:rPr>
              <a:t>EHS: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acero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resistencia</a:t>
            </a:r>
            <a:r>
              <a:rPr sz="2100" spc="-10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extra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alta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(alambre</a:t>
            </a:r>
            <a:r>
              <a:rPr sz="2100" spc="-110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blindado)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9740" y="1653144"/>
            <a:ext cx="6305550" cy="4092575"/>
            <a:chOff x="2949740" y="1653144"/>
            <a:chExt cx="6305550" cy="4092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9740" y="1653144"/>
              <a:ext cx="6305416" cy="40924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74186" y="1709165"/>
              <a:ext cx="4396740" cy="152400"/>
            </a:xfrm>
            <a:custGeom>
              <a:avLst/>
              <a:gdLst/>
              <a:ahLst/>
              <a:cxnLst/>
              <a:rect l="l" t="t" r="r" b="b"/>
              <a:pathLst>
                <a:path w="4396740" h="152400">
                  <a:moveTo>
                    <a:pt x="0" y="0"/>
                  </a:moveTo>
                  <a:lnTo>
                    <a:pt x="40612" y="5098"/>
                  </a:lnTo>
                  <a:lnTo>
                    <a:pt x="82265" y="10171"/>
                  </a:lnTo>
                  <a:lnTo>
                    <a:pt x="124915" y="15215"/>
                  </a:lnTo>
                  <a:lnTo>
                    <a:pt x="168523" y="20226"/>
                  </a:lnTo>
                  <a:lnTo>
                    <a:pt x="213048" y="25200"/>
                  </a:lnTo>
                  <a:lnTo>
                    <a:pt x="258447" y="30134"/>
                  </a:lnTo>
                  <a:lnTo>
                    <a:pt x="304681" y="35024"/>
                  </a:lnTo>
                  <a:lnTo>
                    <a:pt x="351709" y="39866"/>
                  </a:lnTo>
                  <a:lnTo>
                    <a:pt x="399489" y="44657"/>
                  </a:lnTo>
                  <a:lnTo>
                    <a:pt x="447980" y="49393"/>
                  </a:lnTo>
                  <a:lnTo>
                    <a:pt x="497142" y="54070"/>
                  </a:lnTo>
                  <a:lnTo>
                    <a:pt x="546933" y="58685"/>
                  </a:lnTo>
                  <a:lnTo>
                    <a:pt x="597313" y="63234"/>
                  </a:lnTo>
                  <a:lnTo>
                    <a:pt x="648240" y="67713"/>
                  </a:lnTo>
                  <a:lnTo>
                    <a:pt x="699674" y="72118"/>
                  </a:lnTo>
                  <a:lnTo>
                    <a:pt x="751573" y="76447"/>
                  </a:lnTo>
                  <a:lnTo>
                    <a:pt x="803897" y="80695"/>
                  </a:lnTo>
                  <a:lnTo>
                    <a:pt x="856604" y="84859"/>
                  </a:lnTo>
                  <a:lnTo>
                    <a:pt x="909653" y="88934"/>
                  </a:lnTo>
                  <a:lnTo>
                    <a:pt x="963005" y="92918"/>
                  </a:lnTo>
                  <a:lnTo>
                    <a:pt x="1016616" y="96806"/>
                  </a:lnTo>
                  <a:lnTo>
                    <a:pt x="1070448" y="100596"/>
                  </a:lnTo>
                  <a:lnTo>
                    <a:pt x="1124457" y="104282"/>
                  </a:lnTo>
                  <a:lnTo>
                    <a:pt x="1178605" y="107863"/>
                  </a:lnTo>
                  <a:lnTo>
                    <a:pt x="1232849" y="111333"/>
                  </a:lnTo>
                  <a:lnTo>
                    <a:pt x="1287148" y="114689"/>
                  </a:lnTo>
                  <a:lnTo>
                    <a:pt x="1341463" y="117928"/>
                  </a:lnTo>
                  <a:lnTo>
                    <a:pt x="1395750" y="121046"/>
                  </a:lnTo>
                  <a:lnTo>
                    <a:pt x="1449971" y="124039"/>
                  </a:lnTo>
                  <a:lnTo>
                    <a:pt x="1504083" y="126903"/>
                  </a:lnTo>
                  <a:lnTo>
                    <a:pt x="1558045" y="129636"/>
                  </a:lnTo>
                  <a:lnTo>
                    <a:pt x="1611817" y="132232"/>
                  </a:lnTo>
                  <a:lnTo>
                    <a:pt x="1665358" y="134690"/>
                  </a:lnTo>
                  <a:lnTo>
                    <a:pt x="1718627" y="137004"/>
                  </a:lnTo>
                  <a:lnTo>
                    <a:pt x="1771582" y="139171"/>
                  </a:lnTo>
                  <a:lnTo>
                    <a:pt x="1824183" y="141188"/>
                  </a:lnTo>
                  <a:lnTo>
                    <a:pt x="1876389" y="143051"/>
                  </a:lnTo>
                  <a:lnTo>
                    <a:pt x="1928158" y="144756"/>
                  </a:lnTo>
                  <a:lnTo>
                    <a:pt x="1979450" y="146299"/>
                  </a:lnTo>
                  <a:lnTo>
                    <a:pt x="2030224" y="147677"/>
                  </a:lnTo>
                  <a:lnTo>
                    <a:pt x="2080438" y="148887"/>
                  </a:lnTo>
                  <a:lnTo>
                    <a:pt x="2130052" y="149923"/>
                  </a:lnTo>
                  <a:lnTo>
                    <a:pt x="2179025" y="150784"/>
                  </a:lnTo>
                  <a:lnTo>
                    <a:pt x="2227316" y="151465"/>
                  </a:lnTo>
                  <a:lnTo>
                    <a:pt x="2274883" y="151962"/>
                  </a:lnTo>
                  <a:lnTo>
                    <a:pt x="2321687" y="152273"/>
                  </a:lnTo>
                  <a:lnTo>
                    <a:pt x="2378280" y="152306"/>
                  </a:lnTo>
                  <a:lnTo>
                    <a:pt x="2435645" y="151880"/>
                  </a:lnTo>
                  <a:lnTo>
                    <a:pt x="2493694" y="151018"/>
                  </a:lnTo>
                  <a:lnTo>
                    <a:pt x="2552339" y="149740"/>
                  </a:lnTo>
                  <a:lnTo>
                    <a:pt x="2611490" y="148071"/>
                  </a:lnTo>
                  <a:lnTo>
                    <a:pt x="2671061" y="146032"/>
                  </a:lnTo>
                  <a:lnTo>
                    <a:pt x="2730962" y="143646"/>
                  </a:lnTo>
                  <a:lnTo>
                    <a:pt x="2791104" y="140936"/>
                  </a:lnTo>
                  <a:lnTo>
                    <a:pt x="2851400" y="137923"/>
                  </a:lnTo>
                  <a:lnTo>
                    <a:pt x="2911761" y="134630"/>
                  </a:lnTo>
                  <a:lnTo>
                    <a:pt x="2972099" y="131080"/>
                  </a:lnTo>
                  <a:lnTo>
                    <a:pt x="3032325" y="127295"/>
                  </a:lnTo>
                  <a:lnTo>
                    <a:pt x="3092350" y="123298"/>
                  </a:lnTo>
                  <a:lnTo>
                    <a:pt x="3152087" y="119110"/>
                  </a:lnTo>
                  <a:lnTo>
                    <a:pt x="3211448" y="114755"/>
                  </a:lnTo>
                  <a:lnTo>
                    <a:pt x="3270342" y="110254"/>
                  </a:lnTo>
                  <a:lnTo>
                    <a:pt x="3328683" y="105631"/>
                  </a:lnTo>
                  <a:lnTo>
                    <a:pt x="3386382" y="100908"/>
                  </a:lnTo>
                  <a:lnTo>
                    <a:pt x="3443350" y="96107"/>
                  </a:lnTo>
                  <a:lnTo>
                    <a:pt x="3499500" y="91250"/>
                  </a:lnTo>
                  <a:lnTo>
                    <a:pt x="3554742" y="86360"/>
                  </a:lnTo>
                  <a:lnTo>
                    <a:pt x="3608988" y="81460"/>
                  </a:lnTo>
                  <a:lnTo>
                    <a:pt x="3662150" y="76572"/>
                  </a:lnTo>
                  <a:lnTo>
                    <a:pt x="3714139" y="71718"/>
                  </a:lnTo>
                  <a:lnTo>
                    <a:pt x="3764867" y="66921"/>
                  </a:lnTo>
                  <a:lnTo>
                    <a:pt x="3814246" y="62203"/>
                  </a:lnTo>
                  <a:lnTo>
                    <a:pt x="3862187" y="57587"/>
                  </a:lnTo>
                  <a:lnTo>
                    <a:pt x="3908602" y="53095"/>
                  </a:lnTo>
                  <a:lnTo>
                    <a:pt x="3953402" y="48750"/>
                  </a:lnTo>
                  <a:lnTo>
                    <a:pt x="3996499" y="44573"/>
                  </a:lnTo>
                  <a:lnTo>
                    <a:pt x="4037805" y="40588"/>
                  </a:lnTo>
                  <a:lnTo>
                    <a:pt x="4077231" y="36817"/>
                  </a:lnTo>
                  <a:lnTo>
                    <a:pt x="4150089" y="30006"/>
                  </a:lnTo>
                  <a:lnTo>
                    <a:pt x="4214368" y="24320"/>
                  </a:lnTo>
                  <a:lnTo>
                    <a:pt x="4269359" y="19938"/>
                  </a:lnTo>
                  <a:lnTo>
                    <a:pt x="4396331" y="9155"/>
                  </a:lnTo>
                  <a:lnTo>
                    <a:pt x="4366355" y="7969"/>
                  </a:lnTo>
                  <a:lnTo>
                    <a:pt x="4276895" y="11116"/>
                  </a:lnTo>
                  <a:lnTo>
                    <a:pt x="4225417" y="13335"/>
                  </a:lnTo>
                </a:path>
              </a:pathLst>
            </a:custGeom>
            <a:ln w="28575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2389" y="1986533"/>
              <a:ext cx="4403725" cy="243840"/>
            </a:xfrm>
            <a:custGeom>
              <a:avLst/>
              <a:gdLst/>
              <a:ahLst/>
              <a:cxnLst/>
              <a:rect l="l" t="t" r="r" b="b"/>
              <a:pathLst>
                <a:path w="4403725" h="243839">
                  <a:moveTo>
                    <a:pt x="0" y="0"/>
                  </a:moveTo>
                  <a:lnTo>
                    <a:pt x="85397" y="11181"/>
                  </a:lnTo>
                  <a:lnTo>
                    <a:pt x="219154" y="29599"/>
                  </a:lnTo>
                  <a:lnTo>
                    <a:pt x="806436" y="114329"/>
                  </a:lnTo>
                  <a:lnTo>
                    <a:pt x="962170" y="135972"/>
                  </a:lnTo>
                  <a:lnTo>
                    <a:pt x="1067101" y="150018"/>
                  </a:lnTo>
                  <a:lnTo>
                    <a:pt x="1172633" y="163600"/>
                  </a:lnTo>
                  <a:lnTo>
                    <a:pt x="1278520" y="176582"/>
                  </a:lnTo>
                  <a:lnTo>
                    <a:pt x="1384516" y="188826"/>
                  </a:lnTo>
                  <a:lnTo>
                    <a:pt x="1490374" y="200195"/>
                  </a:lnTo>
                  <a:lnTo>
                    <a:pt x="1543175" y="205510"/>
                  </a:lnTo>
                  <a:lnTo>
                    <a:pt x="1595849" y="210554"/>
                  </a:lnTo>
                  <a:lnTo>
                    <a:pt x="1648366" y="215312"/>
                  </a:lnTo>
                  <a:lnTo>
                    <a:pt x="1700695" y="219766"/>
                  </a:lnTo>
                  <a:lnTo>
                    <a:pt x="1752805" y="223899"/>
                  </a:lnTo>
                  <a:lnTo>
                    <a:pt x="1804666" y="227694"/>
                  </a:lnTo>
                  <a:lnTo>
                    <a:pt x="1856246" y="231134"/>
                  </a:lnTo>
                  <a:lnTo>
                    <a:pt x="1907516" y="234202"/>
                  </a:lnTo>
                  <a:lnTo>
                    <a:pt x="1958443" y="236881"/>
                  </a:lnTo>
                  <a:lnTo>
                    <a:pt x="2008998" y="239154"/>
                  </a:lnTo>
                  <a:lnTo>
                    <a:pt x="2059150" y="241003"/>
                  </a:lnTo>
                  <a:lnTo>
                    <a:pt x="2108868" y="242411"/>
                  </a:lnTo>
                  <a:lnTo>
                    <a:pt x="2158121" y="243363"/>
                  </a:lnTo>
                  <a:lnTo>
                    <a:pt x="2206879" y="243839"/>
                  </a:lnTo>
                  <a:lnTo>
                    <a:pt x="2259462" y="243743"/>
                  </a:lnTo>
                  <a:lnTo>
                    <a:pt x="2313039" y="242992"/>
                  </a:lnTo>
                  <a:lnTo>
                    <a:pt x="2367526" y="241614"/>
                  </a:lnTo>
                  <a:lnTo>
                    <a:pt x="2422837" y="239641"/>
                  </a:lnTo>
                  <a:lnTo>
                    <a:pt x="2478886" y="237101"/>
                  </a:lnTo>
                  <a:lnTo>
                    <a:pt x="2535588" y="234025"/>
                  </a:lnTo>
                  <a:lnTo>
                    <a:pt x="2592858" y="230442"/>
                  </a:lnTo>
                  <a:lnTo>
                    <a:pt x="2650610" y="226382"/>
                  </a:lnTo>
                  <a:lnTo>
                    <a:pt x="2708760" y="221876"/>
                  </a:lnTo>
                  <a:lnTo>
                    <a:pt x="2767221" y="216952"/>
                  </a:lnTo>
                  <a:lnTo>
                    <a:pt x="2825909" y="211641"/>
                  </a:lnTo>
                  <a:lnTo>
                    <a:pt x="2884737" y="205972"/>
                  </a:lnTo>
                  <a:lnTo>
                    <a:pt x="2943622" y="199975"/>
                  </a:lnTo>
                  <a:lnTo>
                    <a:pt x="3002477" y="193680"/>
                  </a:lnTo>
                  <a:lnTo>
                    <a:pt x="3061217" y="187117"/>
                  </a:lnTo>
                  <a:lnTo>
                    <a:pt x="3178012" y="173306"/>
                  </a:lnTo>
                  <a:lnTo>
                    <a:pt x="3293323" y="158779"/>
                  </a:lnTo>
                  <a:lnTo>
                    <a:pt x="3406468" y="143775"/>
                  </a:lnTo>
                  <a:lnTo>
                    <a:pt x="3516764" y="128532"/>
                  </a:lnTo>
                  <a:lnTo>
                    <a:pt x="3675373" y="105742"/>
                  </a:lnTo>
                  <a:lnTo>
                    <a:pt x="4117104" y="40099"/>
                  </a:lnTo>
                  <a:lnTo>
                    <a:pt x="4184275" y="30665"/>
                  </a:lnTo>
                  <a:lnTo>
                    <a:pt x="4242794" y="23017"/>
                  </a:lnTo>
                  <a:lnTo>
                    <a:pt x="4268596" y="19938"/>
                  </a:lnTo>
                  <a:lnTo>
                    <a:pt x="4403552" y="2726"/>
                  </a:lnTo>
                  <a:lnTo>
                    <a:pt x="4372689" y="2254"/>
                  </a:lnTo>
                  <a:lnTo>
                    <a:pt x="4278794" y="8973"/>
                  </a:lnTo>
                  <a:lnTo>
                    <a:pt x="4224655" y="13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82389" y="1986533"/>
              <a:ext cx="4403725" cy="243840"/>
            </a:xfrm>
            <a:custGeom>
              <a:avLst/>
              <a:gdLst/>
              <a:ahLst/>
              <a:cxnLst/>
              <a:rect l="l" t="t" r="r" b="b"/>
              <a:pathLst>
                <a:path w="4403725" h="243839">
                  <a:moveTo>
                    <a:pt x="0" y="0"/>
                  </a:moveTo>
                  <a:lnTo>
                    <a:pt x="42300" y="5469"/>
                  </a:lnTo>
                  <a:lnTo>
                    <a:pt x="85397" y="11181"/>
                  </a:lnTo>
                  <a:lnTo>
                    <a:pt x="129259" y="17118"/>
                  </a:lnTo>
                  <a:lnTo>
                    <a:pt x="173855" y="23263"/>
                  </a:lnTo>
                  <a:lnTo>
                    <a:pt x="219154" y="29599"/>
                  </a:lnTo>
                  <a:lnTo>
                    <a:pt x="265127" y="36110"/>
                  </a:lnTo>
                  <a:lnTo>
                    <a:pt x="311741" y="42777"/>
                  </a:lnTo>
                  <a:lnTo>
                    <a:pt x="358967" y="49584"/>
                  </a:lnTo>
                  <a:lnTo>
                    <a:pt x="406773" y="56515"/>
                  </a:lnTo>
                  <a:lnTo>
                    <a:pt x="455130" y="63550"/>
                  </a:lnTo>
                  <a:lnTo>
                    <a:pt x="504005" y="70675"/>
                  </a:lnTo>
                  <a:lnTo>
                    <a:pt x="553369" y="77871"/>
                  </a:lnTo>
                  <a:lnTo>
                    <a:pt x="603190" y="85122"/>
                  </a:lnTo>
                  <a:lnTo>
                    <a:pt x="653438" y="92410"/>
                  </a:lnTo>
                  <a:lnTo>
                    <a:pt x="704082" y="99719"/>
                  </a:lnTo>
                  <a:lnTo>
                    <a:pt x="755092" y="107031"/>
                  </a:lnTo>
                  <a:lnTo>
                    <a:pt x="806436" y="114329"/>
                  </a:lnTo>
                  <a:lnTo>
                    <a:pt x="858085" y="121597"/>
                  </a:lnTo>
                  <a:lnTo>
                    <a:pt x="910006" y="128817"/>
                  </a:lnTo>
                  <a:lnTo>
                    <a:pt x="962170" y="135972"/>
                  </a:lnTo>
                  <a:lnTo>
                    <a:pt x="1014545" y="143044"/>
                  </a:lnTo>
                  <a:lnTo>
                    <a:pt x="1067101" y="150018"/>
                  </a:lnTo>
                  <a:lnTo>
                    <a:pt x="1119808" y="156876"/>
                  </a:lnTo>
                  <a:lnTo>
                    <a:pt x="1172633" y="163600"/>
                  </a:lnTo>
                  <a:lnTo>
                    <a:pt x="1225548" y="170175"/>
                  </a:lnTo>
                  <a:lnTo>
                    <a:pt x="1278520" y="176582"/>
                  </a:lnTo>
                  <a:lnTo>
                    <a:pt x="1331520" y="182804"/>
                  </a:lnTo>
                  <a:lnTo>
                    <a:pt x="1384516" y="188826"/>
                  </a:lnTo>
                  <a:lnTo>
                    <a:pt x="1437478" y="194628"/>
                  </a:lnTo>
                  <a:lnTo>
                    <a:pt x="1490374" y="200195"/>
                  </a:lnTo>
                  <a:lnTo>
                    <a:pt x="1543175" y="205510"/>
                  </a:lnTo>
                  <a:lnTo>
                    <a:pt x="1595849" y="210554"/>
                  </a:lnTo>
                  <a:lnTo>
                    <a:pt x="1648366" y="215312"/>
                  </a:lnTo>
                  <a:lnTo>
                    <a:pt x="1700695" y="219766"/>
                  </a:lnTo>
                  <a:lnTo>
                    <a:pt x="1752805" y="223899"/>
                  </a:lnTo>
                  <a:lnTo>
                    <a:pt x="1804666" y="227694"/>
                  </a:lnTo>
                  <a:lnTo>
                    <a:pt x="1856246" y="231134"/>
                  </a:lnTo>
                  <a:lnTo>
                    <a:pt x="1907516" y="234202"/>
                  </a:lnTo>
                  <a:lnTo>
                    <a:pt x="1958443" y="236881"/>
                  </a:lnTo>
                  <a:lnTo>
                    <a:pt x="2008998" y="239154"/>
                  </a:lnTo>
                  <a:lnTo>
                    <a:pt x="2059150" y="241003"/>
                  </a:lnTo>
                  <a:lnTo>
                    <a:pt x="2108868" y="242411"/>
                  </a:lnTo>
                  <a:lnTo>
                    <a:pt x="2158121" y="243363"/>
                  </a:lnTo>
                  <a:lnTo>
                    <a:pt x="2206879" y="243839"/>
                  </a:lnTo>
                  <a:lnTo>
                    <a:pt x="2259462" y="243743"/>
                  </a:lnTo>
                  <a:lnTo>
                    <a:pt x="2313039" y="242992"/>
                  </a:lnTo>
                  <a:lnTo>
                    <a:pt x="2367526" y="241614"/>
                  </a:lnTo>
                  <a:lnTo>
                    <a:pt x="2422837" y="239641"/>
                  </a:lnTo>
                  <a:lnTo>
                    <a:pt x="2478886" y="237101"/>
                  </a:lnTo>
                  <a:lnTo>
                    <a:pt x="2535588" y="234025"/>
                  </a:lnTo>
                  <a:lnTo>
                    <a:pt x="2592858" y="230442"/>
                  </a:lnTo>
                  <a:lnTo>
                    <a:pt x="2650610" y="226382"/>
                  </a:lnTo>
                  <a:lnTo>
                    <a:pt x="2708760" y="221876"/>
                  </a:lnTo>
                  <a:lnTo>
                    <a:pt x="2767221" y="216952"/>
                  </a:lnTo>
                  <a:lnTo>
                    <a:pt x="2825909" y="211641"/>
                  </a:lnTo>
                  <a:lnTo>
                    <a:pt x="2884737" y="205972"/>
                  </a:lnTo>
                  <a:lnTo>
                    <a:pt x="2943622" y="199975"/>
                  </a:lnTo>
                  <a:lnTo>
                    <a:pt x="3002477" y="193680"/>
                  </a:lnTo>
                  <a:lnTo>
                    <a:pt x="3061217" y="187117"/>
                  </a:lnTo>
                  <a:lnTo>
                    <a:pt x="3119757" y="180316"/>
                  </a:lnTo>
                  <a:lnTo>
                    <a:pt x="3178012" y="173306"/>
                  </a:lnTo>
                  <a:lnTo>
                    <a:pt x="3235895" y="166117"/>
                  </a:lnTo>
                  <a:lnTo>
                    <a:pt x="3293323" y="158779"/>
                  </a:lnTo>
                  <a:lnTo>
                    <a:pt x="3350209" y="151322"/>
                  </a:lnTo>
                  <a:lnTo>
                    <a:pt x="3406468" y="143775"/>
                  </a:lnTo>
                  <a:lnTo>
                    <a:pt x="3462014" y="136169"/>
                  </a:lnTo>
                  <a:lnTo>
                    <a:pt x="3516764" y="128532"/>
                  </a:lnTo>
                  <a:lnTo>
                    <a:pt x="3570630" y="120896"/>
                  </a:lnTo>
                  <a:lnTo>
                    <a:pt x="3623528" y="113289"/>
                  </a:lnTo>
                  <a:lnTo>
                    <a:pt x="3675373" y="105742"/>
                  </a:lnTo>
                  <a:lnTo>
                    <a:pt x="3726079" y="98284"/>
                  </a:lnTo>
                  <a:lnTo>
                    <a:pt x="3775561" y="90946"/>
                  </a:lnTo>
                  <a:lnTo>
                    <a:pt x="3823733" y="83756"/>
                  </a:lnTo>
                  <a:lnTo>
                    <a:pt x="3870510" y="76745"/>
                  </a:lnTo>
                  <a:lnTo>
                    <a:pt x="3915807" y="69942"/>
                  </a:lnTo>
                  <a:lnTo>
                    <a:pt x="3959539" y="63378"/>
                  </a:lnTo>
                  <a:lnTo>
                    <a:pt x="4001620" y="57082"/>
                  </a:lnTo>
                  <a:lnTo>
                    <a:pt x="4041964" y="51083"/>
                  </a:lnTo>
                  <a:lnTo>
                    <a:pt x="4080488" y="45413"/>
                  </a:lnTo>
                  <a:lnTo>
                    <a:pt x="4151728" y="35173"/>
                  </a:lnTo>
                  <a:lnTo>
                    <a:pt x="4214659" y="26603"/>
                  </a:lnTo>
                  <a:lnTo>
                    <a:pt x="4268596" y="19938"/>
                  </a:lnTo>
                  <a:lnTo>
                    <a:pt x="4403552" y="2726"/>
                  </a:lnTo>
                  <a:lnTo>
                    <a:pt x="4372689" y="2254"/>
                  </a:lnTo>
                  <a:lnTo>
                    <a:pt x="4278794" y="8973"/>
                  </a:lnTo>
                  <a:lnTo>
                    <a:pt x="4224655" y="13335"/>
                  </a:lnTo>
                </a:path>
              </a:pathLst>
            </a:custGeom>
            <a:ln w="28575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83330" y="1976760"/>
              <a:ext cx="4409440" cy="455295"/>
            </a:xfrm>
            <a:custGeom>
              <a:avLst/>
              <a:gdLst/>
              <a:ahLst/>
              <a:cxnLst/>
              <a:rect l="l" t="t" r="r" b="b"/>
              <a:pathLst>
                <a:path w="4409440" h="455294">
                  <a:moveTo>
                    <a:pt x="0" y="10535"/>
                  </a:moveTo>
                  <a:lnTo>
                    <a:pt x="42204" y="16516"/>
                  </a:lnTo>
                  <a:lnTo>
                    <a:pt x="85002" y="23314"/>
                  </a:lnTo>
                  <a:lnTo>
                    <a:pt x="128372" y="30883"/>
                  </a:lnTo>
                  <a:lnTo>
                    <a:pt x="172292" y="39179"/>
                  </a:lnTo>
                  <a:lnTo>
                    <a:pt x="216742" y="48156"/>
                  </a:lnTo>
                  <a:lnTo>
                    <a:pt x="261701" y="57771"/>
                  </a:lnTo>
                  <a:lnTo>
                    <a:pt x="307147" y="67979"/>
                  </a:lnTo>
                  <a:lnTo>
                    <a:pt x="353060" y="78734"/>
                  </a:lnTo>
                  <a:lnTo>
                    <a:pt x="399418" y="89994"/>
                  </a:lnTo>
                  <a:lnTo>
                    <a:pt x="446201" y="101712"/>
                  </a:lnTo>
                  <a:lnTo>
                    <a:pt x="493387" y="113845"/>
                  </a:lnTo>
                  <a:lnTo>
                    <a:pt x="540955" y="126348"/>
                  </a:lnTo>
                  <a:lnTo>
                    <a:pt x="588884" y="139175"/>
                  </a:lnTo>
                  <a:lnTo>
                    <a:pt x="637153" y="152284"/>
                  </a:lnTo>
                  <a:lnTo>
                    <a:pt x="685741" y="165628"/>
                  </a:lnTo>
                  <a:lnTo>
                    <a:pt x="734627" y="179164"/>
                  </a:lnTo>
                  <a:lnTo>
                    <a:pt x="783789" y="192846"/>
                  </a:lnTo>
                  <a:lnTo>
                    <a:pt x="833208" y="206631"/>
                  </a:lnTo>
                  <a:lnTo>
                    <a:pt x="882861" y="220473"/>
                  </a:lnTo>
                  <a:lnTo>
                    <a:pt x="932728" y="234328"/>
                  </a:lnTo>
                  <a:lnTo>
                    <a:pt x="982787" y="248152"/>
                  </a:lnTo>
                  <a:lnTo>
                    <a:pt x="1033017" y="261899"/>
                  </a:lnTo>
                  <a:lnTo>
                    <a:pt x="1083398" y="275526"/>
                  </a:lnTo>
                  <a:lnTo>
                    <a:pt x="1133909" y="288987"/>
                  </a:lnTo>
                  <a:lnTo>
                    <a:pt x="1184527" y="302238"/>
                  </a:lnTo>
                  <a:lnTo>
                    <a:pt x="1235233" y="315234"/>
                  </a:lnTo>
                  <a:lnTo>
                    <a:pt x="1286004" y="327931"/>
                  </a:lnTo>
                  <a:lnTo>
                    <a:pt x="1336821" y="340285"/>
                  </a:lnTo>
                  <a:lnTo>
                    <a:pt x="1387662" y="352250"/>
                  </a:lnTo>
                  <a:lnTo>
                    <a:pt x="1438505" y="363781"/>
                  </a:lnTo>
                  <a:lnTo>
                    <a:pt x="1489330" y="374836"/>
                  </a:lnTo>
                  <a:lnTo>
                    <a:pt x="1540116" y="385368"/>
                  </a:lnTo>
                  <a:lnTo>
                    <a:pt x="1590841" y="395333"/>
                  </a:lnTo>
                  <a:lnTo>
                    <a:pt x="1641485" y="404686"/>
                  </a:lnTo>
                  <a:lnTo>
                    <a:pt x="1692026" y="413384"/>
                  </a:lnTo>
                  <a:lnTo>
                    <a:pt x="1742444" y="421381"/>
                  </a:lnTo>
                  <a:lnTo>
                    <a:pt x="1792717" y="428632"/>
                  </a:lnTo>
                  <a:lnTo>
                    <a:pt x="1842824" y="435094"/>
                  </a:lnTo>
                  <a:lnTo>
                    <a:pt x="1892745" y="440722"/>
                  </a:lnTo>
                  <a:lnTo>
                    <a:pt x="1942457" y="445470"/>
                  </a:lnTo>
                  <a:lnTo>
                    <a:pt x="1991941" y="449295"/>
                  </a:lnTo>
                  <a:lnTo>
                    <a:pt x="2041174" y="452151"/>
                  </a:lnTo>
                  <a:lnTo>
                    <a:pt x="2090136" y="453994"/>
                  </a:lnTo>
                  <a:lnTo>
                    <a:pt x="2138807" y="454781"/>
                  </a:lnTo>
                  <a:lnTo>
                    <a:pt x="2189030" y="454446"/>
                  </a:lnTo>
                  <a:lnTo>
                    <a:pt x="2240339" y="452997"/>
                  </a:lnTo>
                  <a:lnTo>
                    <a:pt x="2292651" y="450481"/>
                  </a:lnTo>
                  <a:lnTo>
                    <a:pt x="2345885" y="446947"/>
                  </a:lnTo>
                  <a:lnTo>
                    <a:pt x="2399958" y="442443"/>
                  </a:lnTo>
                  <a:lnTo>
                    <a:pt x="2454789" y="437019"/>
                  </a:lnTo>
                  <a:lnTo>
                    <a:pt x="2510297" y="430721"/>
                  </a:lnTo>
                  <a:lnTo>
                    <a:pt x="2566399" y="423599"/>
                  </a:lnTo>
                  <a:lnTo>
                    <a:pt x="2623015" y="415701"/>
                  </a:lnTo>
                  <a:lnTo>
                    <a:pt x="2680061" y="407076"/>
                  </a:lnTo>
                  <a:lnTo>
                    <a:pt x="2737457" y="397772"/>
                  </a:lnTo>
                  <a:lnTo>
                    <a:pt x="2795121" y="387837"/>
                  </a:lnTo>
                  <a:lnTo>
                    <a:pt x="2852971" y="377320"/>
                  </a:lnTo>
                  <a:lnTo>
                    <a:pt x="2910925" y="366269"/>
                  </a:lnTo>
                  <a:lnTo>
                    <a:pt x="2968901" y="354733"/>
                  </a:lnTo>
                  <a:lnTo>
                    <a:pt x="3026819" y="342760"/>
                  </a:lnTo>
                  <a:lnTo>
                    <a:pt x="3084595" y="330399"/>
                  </a:lnTo>
                  <a:lnTo>
                    <a:pt x="3142149" y="317698"/>
                  </a:lnTo>
                  <a:lnTo>
                    <a:pt x="3199399" y="304705"/>
                  </a:lnTo>
                  <a:lnTo>
                    <a:pt x="3256262" y="291469"/>
                  </a:lnTo>
                  <a:lnTo>
                    <a:pt x="3312658" y="278039"/>
                  </a:lnTo>
                  <a:lnTo>
                    <a:pt x="3368504" y="264462"/>
                  </a:lnTo>
                  <a:lnTo>
                    <a:pt x="3423720" y="250788"/>
                  </a:lnTo>
                  <a:lnTo>
                    <a:pt x="3478222" y="237064"/>
                  </a:lnTo>
                  <a:lnTo>
                    <a:pt x="3531929" y="223339"/>
                  </a:lnTo>
                  <a:lnTo>
                    <a:pt x="3584760" y="209662"/>
                  </a:lnTo>
                  <a:lnTo>
                    <a:pt x="3636633" y="196081"/>
                  </a:lnTo>
                  <a:lnTo>
                    <a:pt x="3687467" y="182644"/>
                  </a:lnTo>
                  <a:lnTo>
                    <a:pt x="3737178" y="169401"/>
                  </a:lnTo>
                  <a:lnTo>
                    <a:pt x="3785687" y="156398"/>
                  </a:lnTo>
                  <a:lnTo>
                    <a:pt x="3832910" y="143685"/>
                  </a:lnTo>
                  <a:lnTo>
                    <a:pt x="3878766" y="131311"/>
                  </a:lnTo>
                  <a:lnTo>
                    <a:pt x="3923175" y="119323"/>
                  </a:lnTo>
                  <a:lnTo>
                    <a:pt x="3966053" y="107770"/>
                  </a:lnTo>
                  <a:lnTo>
                    <a:pt x="4007319" y="96700"/>
                  </a:lnTo>
                  <a:lnTo>
                    <a:pt x="4046891" y="86163"/>
                  </a:lnTo>
                  <a:lnTo>
                    <a:pt x="4084688" y="76205"/>
                  </a:lnTo>
                  <a:lnTo>
                    <a:pt x="4154630" y="58226"/>
                  </a:lnTo>
                  <a:lnTo>
                    <a:pt x="4216489" y="43149"/>
                  </a:lnTo>
                  <a:lnTo>
                    <a:pt x="4269613" y="31363"/>
                  </a:lnTo>
                  <a:lnTo>
                    <a:pt x="4409443" y="0"/>
                  </a:lnTo>
                  <a:lnTo>
                    <a:pt x="4378039" y="962"/>
                  </a:lnTo>
                  <a:lnTo>
                    <a:pt x="4281435" y="15378"/>
                  </a:lnTo>
                  <a:lnTo>
                    <a:pt x="4225671" y="24378"/>
                  </a:lnTo>
                </a:path>
              </a:pathLst>
            </a:custGeom>
            <a:ln w="28575">
              <a:solidFill>
                <a:srgbClr val="6C2C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4186" y="1989943"/>
              <a:ext cx="4409440" cy="636905"/>
            </a:xfrm>
            <a:custGeom>
              <a:avLst/>
              <a:gdLst/>
              <a:ahLst/>
              <a:cxnLst/>
              <a:rect l="l" t="t" r="r" b="b"/>
              <a:pathLst>
                <a:path w="4409440" h="636905">
                  <a:moveTo>
                    <a:pt x="0" y="14751"/>
                  </a:moveTo>
                  <a:lnTo>
                    <a:pt x="41260" y="22929"/>
                  </a:lnTo>
                  <a:lnTo>
                    <a:pt x="83088" y="32200"/>
                  </a:lnTo>
                  <a:lnTo>
                    <a:pt x="125463" y="42505"/>
                  </a:lnTo>
                  <a:lnTo>
                    <a:pt x="168366" y="53787"/>
                  </a:lnTo>
                  <a:lnTo>
                    <a:pt x="211778" y="65986"/>
                  </a:lnTo>
                  <a:lnTo>
                    <a:pt x="255678" y="79046"/>
                  </a:lnTo>
                  <a:lnTo>
                    <a:pt x="300047" y="92906"/>
                  </a:lnTo>
                  <a:lnTo>
                    <a:pt x="344865" y="107510"/>
                  </a:lnTo>
                  <a:lnTo>
                    <a:pt x="390112" y="122798"/>
                  </a:lnTo>
                  <a:lnTo>
                    <a:pt x="435769" y="138712"/>
                  </a:lnTo>
                  <a:lnTo>
                    <a:pt x="481816" y="155194"/>
                  </a:lnTo>
                  <a:lnTo>
                    <a:pt x="528234" y="172185"/>
                  </a:lnTo>
                  <a:lnTo>
                    <a:pt x="575002" y="189628"/>
                  </a:lnTo>
                  <a:lnTo>
                    <a:pt x="622100" y="207463"/>
                  </a:lnTo>
                  <a:lnTo>
                    <a:pt x="669511" y="225632"/>
                  </a:lnTo>
                  <a:lnTo>
                    <a:pt x="717212" y="244078"/>
                  </a:lnTo>
                  <a:lnTo>
                    <a:pt x="765186" y="262741"/>
                  </a:lnTo>
                  <a:lnTo>
                    <a:pt x="813411" y="281563"/>
                  </a:lnTo>
                  <a:lnTo>
                    <a:pt x="861869" y="300486"/>
                  </a:lnTo>
                  <a:lnTo>
                    <a:pt x="910540" y="319452"/>
                  </a:lnTo>
                  <a:lnTo>
                    <a:pt x="959403" y="338401"/>
                  </a:lnTo>
                  <a:lnTo>
                    <a:pt x="1008440" y="357277"/>
                  </a:lnTo>
                  <a:lnTo>
                    <a:pt x="1057631" y="376020"/>
                  </a:lnTo>
                  <a:lnTo>
                    <a:pt x="1106955" y="394571"/>
                  </a:lnTo>
                  <a:lnTo>
                    <a:pt x="1156394" y="412874"/>
                  </a:lnTo>
                  <a:lnTo>
                    <a:pt x="1205927" y="430868"/>
                  </a:lnTo>
                  <a:lnTo>
                    <a:pt x="1255535" y="448497"/>
                  </a:lnTo>
                  <a:lnTo>
                    <a:pt x="1305198" y="465701"/>
                  </a:lnTo>
                  <a:lnTo>
                    <a:pt x="1354896" y="482422"/>
                  </a:lnTo>
                  <a:lnTo>
                    <a:pt x="1404610" y="498603"/>
                  </a:lnTo>
                  <a:lnTo>
                    <a:pt x="1454320" y="514183"/>
                  </a:lnTo>
                  <a:lnTo>
                    <a:pt x="1504006" y="529106"/>
                  </a:lnTo>
                  <a:lnTo>
                    <a:pt x="1553649" y="543312"/>
                  </a:lnTo>
                  <a:lnTo>
                    <a:pt x="1603229" y="556744"/>
                  </a:lnTo>
                  <a:lnTo>
                    <a:pt x="1652726" y="569342"/>
                  </a:lnTo>
                  <a:lnTo>
                    <a:pt x="1702121" y="581049"/>
                  </a:lnTo>
                  <a:lnTo>
                    <a:pt x="1751393" y="591807"/>
                  </a:lnTo>
                  <a:lnTo>
                    <a:pt x="1800523" y="601556"/>
                  </a:lnTo>
                  <a:lnTo>
                    <a:pt x="1849492" y="610239"/>
                  </a:lnTo>
                  <a:lnTo>
                    <a:pt x="1898279" y="617797"/>
                  </a:lnTo>
                  <a:lnTo>
                    <a:pt x="1946865" y="624171"/>
                  </a:lnTo>
                  <a:lnTo>
                    <a:pt x="1995231" y="629305"/>
                  </a:lnTo>
                  <a:lnTo>
                    <a:pt x="2043356" y="633138"/>
                  </a:lnTo>
                  <a:lnTo>
                    <a:pt x="2091221" y="635612"/>
                  </a:lnTo>
                  <a:lnTo>
                    <a:pt x="2138806" y="636670"/>
                  </a:lnTo>
                  <a:lnTo>
                    <a:pt x="2187876" y="636232"/>
                  </a:lnTo>
                  <a:lnTo>
                    <a:pt x="2237984" y="634301"/>
                  </a:lnTo>
                  <a:lnTo>
                    <a:pt x="2289054" y="630941"/>
                  </a:lnTo>
                  <a:lnTo>
                    <a:pt x="2341009" y="626215"/>
                  </a:lnTo>
                  <a:lnTo>
                    <a:pt x="2393773" y="620186"/>
                  </a:lnTo>
                  <a:lnTo>
                    <a:pt x="2447271" y="612918"/>
                  </a:lnTo>
                  <a:lnTo>
                    <a:pt x="2501424" y="604474"/>
                  </a:lnTo>
                  <a:lnTo>
                    <a:pt x="2556158" y="594917"/>
                  </a:lnTo>
                  <a:lnTo>
                    <a:pt x="2611397" y="584310"/>
                  </a:lnTo>
                  <a:lnTo>
                    <a:pt x="2667063" y="572718"/>
                  </a:lnTo>
                  <a:lnTo>
                    <a:pt x="2723080" y="560202"/>
                  </a:lnTo>
                  <a:lnTo>
                    <a:pt x="2779373" y="546828"/>
                  </a:lnTo>
                  <a:lnTo>
                    <a:pt x="2835864" y="532657"/>
                  </a:lnTo>
                  <a:lnTo>
                    <a:pt x="2892478" y="517753"/>
                  </a:lnTo>
                  <a:lnTo>
                    <a:pt x="2949139" y="502179"/>
                  </a:lnTo>
                  <a:lnTo>
                    <a:pt x="3005770" y="485999"/>
                  </a:lnTo>
                  <a:lnTo>
                    <a:pt x="3062294" y="469276"/>
                  </a:lnTo>
                  <a:lnTo>
                    <a:pt x="3118636" y="452074"/>
                  </a:lnTo>
                  <a:lnTo>
                    <a:pt x="3174720" y="434455"/>
                  </a:lnTo>
                  <a:lnTo>
                    <a:pt x="3230468" y="416483"/>
                  </a:lnTo>
                  <a:lnTo>
                    <a:pt x="3285806" y="398222"/>
                  </a:lnTo>
                  <a:lnTo>
                    <a:pt x="3340655" y="379733"/>
                  </a:lnTo>
                  <a:lnTo>
                    <a:pt x="3394941" y="361082"/>
                  </a:lnTo>
                  <a:lnTo>
                    <a:pt x="3448587" y="342331"/>
                  </a:lnTo>
                  <a:lnTo>
                    <a:pt x="3501516" y="323543"/>
                  </a:lnTo>
                  <a:lnTo>
                    <a:pt x="3553653" y="304783"/>
                  </a:lnTo>
                  <a:lnTo>
                    <a:pt x="3604920" y="286112"/>
                  </a:lnTo>
                  <a:lnTo>
                    <a:pt x="3655243" y="267594"/>
                  </a:lnTo>
                  <a:lnTo>
                    <a:pt x="3704544" y="249294"/>
                  </a:lnTo>
                  <a:lnTo>
                    <a:pt x="3752747" y="231273"/>
                  </a:lnTo>
                  <a:lnTo>
                    <a:pt x="3799776" y="213596"/>
                  </a:lnTo>
                  <a:lnTo>
                    <a:pt x="3845555" y="196325"/>
                  </a:lnTo>
                  <a:lnTo>
                    <a:pt x="3890008" y="179524"/>
                  </a:lnTo>
                  <a:lnTo>
                    <a:pt x="3933057" y="163256"/>
                  </a:lnTo>
                  <a:lnTo>
                    <a:pt x="3974627" y="147585"/>
                  </a:lnTo>
                  <a:lnTo>
                    <a:pt x="4014642" y="132574"/>
                  </a:lnTo>
                  <a:lnTo>
                    <a:pt x="4053025" y="118286"/>
                  </a:lnTo>
                  <a:lnTo>
                    <a:pt x="4089700" y="104784"/>
                  </a:lnTo>
                  <a:lnTo>
                    <a:pt x="4157622" y="80393"/>
                  </a:lnTo>
                  <a:lnTo>
                    <a:pt x="4217796" y="59908"/>
                  </a:lnTo>
                  <a:lnTo>
                    <a:pt x="4269613" y="43834"/>
                  </a:lnTo>
                  <a:lnTo>
                    <a:pt x="4409443" y="0"/>
                  </a:lnTo>
                  <a:lnTo>
                    <a:pt x="4378039" y="1385"/>
                  </a:lnTo>
                  <a:lnTo>
                    <a:pt x="4281435" y="21582"/>
                  </a:lnTo>
                  <a:lnTo>
                    <a:pt x="4225670" y="34182"/>
                  </a:lnTo>
                </a:path>
              </a:pathLst>
            </a:custGeom>
            <a:ln w="2857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74186" y="1982759"/>
              <a:ext cx="4409440" cy="1000760"/>
            </a:xfrm>
            <a:custGeom>
              <a:avLst/>
              <a:gdLst/>
              <a:ahLst/>
              <a:cxnLst/>
              <a:rect l="l" t="t" r="r" b="b"/>
              <a:pathLst>
                <a:path w="4409440" h="1000760">
                  <a:moveTo>
                    <a:pt x="0" y="23078"/>
                  </a:moveTo>
                  <a:lnTo>
                    <a:pt x="37870" y="34816"/>
                  </a:lnTo>
                  <a:lnTo>
                    <a:pt x="76221" y="48009"/>
                  </a:lnTo>
                  <a:lnTo>
                    <a:pt x="115036" y="62586"/>
                  </a:lnTo>
                  <a:lnTo>
                    <a:pt x="154300" y="78477"/>
                  </a:lnTo>
                  <a:lnTo>
                    <a:pt x="193999" y="95609"/>
                  </a:lnTo>
                  <a:lnTo>
                    <a:pt x="234116" y="113913"/>
                  </a:lnTo>
                  <a:lnTo>
                    <a:pt x="274637" y="133316"/>
                  </a:lnTo>
                  <a:lnTo>
                    <a:pt x="315546" y="153748"/>
                  </a:lnTo>
                  <a:lnTo>
                    <a:pt x="356828" y="175138"/>
                  </a:lnTo>
                  <a:lnTo>
                    <a:pt x="398468" y="197415"/>
                  </a:lnTo>
                  <a:lnTo>
                    <a:pt x="440450" y="220507"/>
                  </a:lnTo>
                  <a:lnTo>
                    <a:pt x="482760" y="244344"/>
                  </a:lnTo>
                  <a:lnTo>
                    <a:pt x="525381" y="268855"/>
                  </a:lnTo>
                  <a:lnTo>
                    <a:pt x="568300" y="293968"/>
                  </a:lnTo>
                  <a:lnTo>
                    <a:pt x="611499" y="319613"/>
                  </a:lnTo>
                  <a:lnTo>
                    <a:pt x="654965" y="345718"/>
                  </a:lnTo>
                  <a:lnTo>
                    <a:pt x="698682" y="372213"/>
                  </a:lnTo>
                  <a:lnTo>
                    <a:pt x="742635" y="399026"/>
                  </a:lnTo>
                  <a:lnTo>
                    <a:pt x="786808" y="426086"/>
                  </a:lnTo>
                  <a:lnTo>
                    <a:pt x="831186" y="453323"/>
                  </a:lnTo>
                  <a:lnTo>
                    <a:pt x="875754" y="480664"/>
                  </a:lnTo>
                  <a:lnTo>
                    <a:pt x="920497" y="508040"/>
                  </a:lnTo>
                  <a:lnTo>
                    <a:pt x="965399" y="535379"/>
                  </a:lnTo>
                  <a:lnTo>
                    <a:pt x="1010445" y="562610"/>
                  </a:lnTo>
                  <a:lnTo>
                    <a:pt x="1055620" y="589662"/>
                  </a:lnTo>
                  <a:lnTo>
                    <a:pt x="1100909" y="616464"/>
                  </a:lnTo>
                  <a:lnTo>
                    <a:pt x="1146296" y="642945"/>
                  </a:lnTo>
                  <a:lnTo>
                    <a:pt x="1191766" y="669033"/>
                  </a:lnTo>
                  <a:lnTo>
                    <a:pt x="1237304" y="694658"/>
                  </a:lnTo>
                  <a:lnTo>
                    <a:pt x="1282894" y="719750"/>
                  </a:lnTo>
                  <a:lnTo>
                    <a:pt x="1328522" y="744235"/>
                  </a:lnTo>
                  <a:lnTo>
                    <a:pt x="1374172" y="768045"/>
                  </a:lnTo>
                  <a:lnTo>
                    <a:pt x="1419829" y="791107"/>
                  </a:lnTo>
                  <a:lnTo>
                    <a:pt x="1465477" y="813350"/>
                  </a:lnTo>
                  <a:lnTo>
                    <a:pt x="1511101" y="834704"/>
                  </a:lnTo>
                  <a:lnTo>
                    <a:pt x="1556687" y="855097"/>
                  </a:lnTo>
                  <a:lnTo>
                    <a:pt x="1602218" y="874459"/>
                  </a:lnTo>
                  <a:lnTo>
                    <a:pt x="1647680" y="892718"/>
                  </a:lnTo>
                  <a:lnTo>
                    <a:pt x="1693057" y="909804"/>
                  </a:lnTo>
                  <a:lnTo>
                    <a:pt x="1738334" y="925644"/>
                  </a:lnTo>
                  <a:lnTo>
                    <a:pt x="1783495" y="940169"/>
                  </a:lnTo>
                  <a:lnTo>
                    <a:pt x="1828526" y="953306"/>
                  </a:lnTo>
                  <a:lnTo>
                    <a:pt x="1873411" y="964986"/>
                  </a:lnTo>
                  <a:lnTo>
                    <a:pt x="1918136" y="975137"/>
                  </a:lnTo>
                  <a:lnTo>
                    <a:pt x="1962684" y="983688"/>
                  </a:lnTo>
                  <a:lnTo>
                    <a:pt x="2007040" y="990568"/>
                  </a:lnTo>
                  <a:lnTo>
                    <a:pt x="2051189" y="995705"/>
                  </a:lnTo>
                  <a:lnTo>
                    <a:pt x="2095117" y="999030"/>
                  </a:lnTo>
                  <a:lnTo>
                    <a:pt x="2138806" y="1000470"/>
                  </a:lnTo>
                  <a:lnTo>
                    <a:pt x="2183747" y="999932"/>
                  </a:lnTo>
                  <a:lnTo>
                    <a:pt x="2229564" y="997415"/>
                  </a:lnTo>
                  <a:lnTo>
                    <a:pt x="2276201" y="992998"/>
                  </a:lnTo>
                  <a:lnTo>
                    <a:pt x="2323597" y="986756"/>
                  </a:lnTo>
                  <a:lnTo>
                    <a:pt x="2371695" y="978766"/>
                  </a:lnTo>
                  <a:lnTo>
                    <a:pt x="2420435" y="969105"/>
                  </a:lnTo>
                  <a:lnTo>
                    <a:pt x="2469759" y="957849"/>
                  </a:lnTo>
                  <a:lnTo>
                    <a:pt x="2519608" y="945075"/>
                  </a:lnTo>
                  <a:lnTo>
                    <a:pt x="2569924" y="930859"/>
                  </a:lnTo>
                  <a:lnTo>
                    <a:pt x="2620647" y="915279"/>
                  </a:lnTo>
                  <a:lnTo>
                    <a:pt x="2671718" y="898410"/>
                  </a:lnTo>
                  <a:lnTo>
                    <a:pt x="2723080" y="880330"/>
                  </a:lnTo>
                  <a:lnTo>
                    <a:pt x="2774673" y="861114"/>
                  </a:lnTo>
                  <a:lnTo>
                    <a:pt x="2826438" y="840841"/>
                  </a:lnTo>
                  <a:lnTo>
                    <a:pt x="2878317" y="819585"/>
                  </a:lnTo>
                  <a:lnTo>
                    <a:pt x="2930252" y="797425"/>
                  </a:lnTo>
                  <a:lnTo>
                    <a:pt x="2982182" y="774436"/>
                  </a:lnTo>
                  <a:lnTo>
                    <a:pt x="3034050" y="750695"/>
                  </a:lnTo>
                  <a:lnTo>
                    <a:pt x="3085797" y="726279"/>
                  </a:lnTo>
                  <a:lnTo>
                    <a:pt x="3137363" y="701265"/>
                  </a:lnTo>
                  <a:lnTo>
                    <a:pt x="3188691" y="675728"/>
                  </a:lnTo>
                  <a:lnTo>
                    <a:pt x="3239722" y="649746"/>
                  </a:lnTo>
                  <a:lnTo>
                    <a:pt x="3290396" y="623395"/>
                  </a:lnTo>
                  <a:lnTo>
                    <a:pt x="3340655" y="596753"/>
                  </a:lnTo>
                  <a:lnTo>
                    <a:pt x="3390440" y="569894"/>
                  </a:lnTo>
                  <a:lnTo>
                    <a:pt x="3439693" y="542897"/>
                  </a:lnTo>
                  <a:lnTo>
                    <a:pt x="3488355" y="515838"/>
                  </a:lnTo>
                  <a:lnTo>
                    <a:pt x="3536366" y="488793"/>
                  </a:lnTo>
                  <a:lnTo>
                    <a:pt x="3583669" y="461839"/>
                  </a:lnTo>
                  <a:lnTo>
                    <a:pt x="3630204" y="435053"/>
                  </a:lnTo>
                  <a:lnTo>
                    <a:pt x="3675913" y="408511"/>
                  </a:lnTo>
                  <a:lnTo>
                    <a:pt x="3720737" y="382290"/>
                  </a:lnTo>
                  <a:lnTo>
                    <a:pt x="3764617" y="356467"/>
                  </a:lnTo>
                  <a:lnTo>
                    <a:pt x="3807495" y="331117"/>
                  </a:lnTo>
                  <a:lnTo>
                    <a:pt x="3849311" y="306319"/>
                  </a:lnTo>
                  <a:lnTo>
                    <a:pt x="3890008" y="282148"/>
                  </a:lnTo>
                  <a:lnTo>
                    <a:pt x="3929525" y="258681"/>
                  </a:lnTo>
                  <a:lnTo>
                    <a:pt x="3967805" y="235994"/>
                  </a:lnTo>
                  <a:lnTo>
                    <a:pt x="4004788" y="214165"/>
                  </a:lnTo>
                  <a:lnTo>
                    <a:pt x="4040417" y="193270"/>
                  </a:lnTo>
                  <a:lnTo>
                    <a:pt x="4074632" y="173385"/>
                  </a:lnTo>
                  <a:lnTo>
                    <a:pt x="4138585" y="136954"/>
                  </a:lnTo>
                  <a:lnTo>
                    <a:pt x="4196177" y="105485"/>
                  </a:lnTo>
                  <a:lnTo>
                    <a:pt x="4246940" y="79590"/>
                  </a:lnTo>
                  <a:lnTo>
                    <a:pt x="4269613" y="68925"/>
                  </a:lnTo>
                  <a:lnTo>
                    <a:pt x="4409443" y="0"/>
                  </a:lnTo>
                  <a:lnTo>
                    <a:pt x="4378039" y="2155"/>
                  </a:lnTo>
                  <a:lnTo>
                    <a:pt x="4281435" y="33885"/>
                  </a:lnTo>
                  <a:lnTo>
                    <a:pt x="4225670" y="53685"/>
                  </a:lnTo>
                </a:path>
              </a:pathLst>
            </a:custGeom>
            <a:ln w="28575">
              <a:solidFill>
                <a:srgbClr val="B537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244" rIns="0" bIns="0" rtlCol="0">
            <a:spAutoFit/>
          </a:bodyPr>
          <a:lstStyle/>
          <a:p>
            <a:pPr marL="3354704">
              <a:lnSpc>
                <a:spcPct val="100000"/>
              </a:lnSpc>
              <a:spcBef>
                <a:spcPts val="100"/>
              </a:spcBef>
            </a:pPr>
            <a:r>
              <a:rPr sz="2900" spc="95" dirty="0"/>
              <a:t>Sagitario</a:t>
            </a:r>
            <a:r>
              <a:rPr sz="2900" spc="-130" dirty="0"/>
              <a:t> </a:t>
            </a:r>
            <a:r>
              <a:rPr sz="2900" spc="110" dirty="0"/>
              <a:t>del</a:t>
            </a:r>
            <a:r>
              <a:rPr sz="2900" spc="-130" dirty="0"/>
              <a:t> </a:t>
            </a:r>
            <a:r>
              <a:rPr sz="2900" spc="110" dirty="0"/>
              <a:t>director</a:t>
            </a:r>
            <a:endParaRPr sz="29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89</a:t>
            </a:fld>
            <a:endParaRPr spc="-25" dirty="0"/>
          </a:p>
        </p:txBody>
      </p:sp>
      <p:sp>
        <p:nvSpPr>
          <p:cNvPr id="11" name="object 11"/>
          <p:cNvSpPr txBox="1"/>
          <p:nvPr/>
        </p:nvSpPr>
        <p:spPr>
          <a:xfrm>
            <a:off x="9060560" y="1667002"/>
            <a:ext cx="105600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200" spc="75" dirty="0">
                <a:solidFill>
                  <a:srgbClr val="00395D"/>
                </a:solidFill>
                <a:latin typeface="Tahoma"/>
                <a:cs typeface="Tahoma"/>
              </a:rPr>
              <a:t>ACCC </a:t>
            </a:r>
            <a:r>
              <a:rPr sz="3200" spc="55" dirty="0">
                <a:solidFill>
                  <a:srgbClr val="A61930"/>
                </a:solidFill>
                <a:latin typeface="Tahoma"/>
                <a:cs typeface="Tahoma"/>
              </a:rPr>
              <a:t>ACCR </a:t>
            </a:r>
            <a:r>
              <a:rPr sz="3200" spc="-20" dirty="0">
                <a:solidFill>
                  <a:srgbClr val="666666"/>
                </a:solidFill>
                <a:latin typeface="Tahoma"/>
                <a:cs typeface="Tahoma"/>
              </a:rPr>
              <a:t>ACSS </a:t>
            </a:r>
            <a:r>
              <a:rPr sz="3200" spc="-20" dirty="0">
                <a:solidFill>
                  <a:srgbClr val="B43713"/>
                </a:solidFill>
                <a:latin typeface="Tahoma"/>
                <a:cs typeface="Tahoma"/>
              </a:rPr>
              <a:t>ACSR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3885" y="5791606"/>
            <a:ext cx="599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5" dirty="0">
                <a:solidFill>
                  <a:srgbClr val="00395D"/>
                </a:solidFill>
                <a:latin typeface="Tahoma"/>
                <a:cs typeface="Tahoma"/>
              </a:rPr>
              <a:t>Figura</a:t>
            </a:r>
            <a:r>
              <a:rPr sz="2400" spc="-12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-85" dirty="0">
                <a:solidFill>
                  <a:srgbClr val="00395D"/>
                </a:solidFill>
                <a:latin typeface="Tahoma"/>
                <a:cs typeface="Tahoma"/>
              </a:rPr>
              <a:t>1:</a:t>
            </a:r>
            <a:r>
              <a:rPr sz="2400" spc="-114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110" dirty="0">
                <a:solidFill>
                  <a:srgbClr val="00395D"/>
                </a:solidFill>
                <a:latin typeface="Tahoma"/>
                <a:cs typeface="Tahoma"/>
              </a:rPr>
              <a:t>Comparación</a:t>
            </a:r>
            <a:r>
              <a:rPr sz="2400" spc="-12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114" dirty="0">
                <a:solidFill>
                  <a:srgbClr val="00395D"/>
                </a:solidFill>
                <a:latin typeface="Tahoma"/>
                <a:cs typeface="Tahoma"/>
              </a:rPr>
              <a:t>de</a:t>
            </a:r>
            <a:r>
              <a:rPr sz="2400" spc="-114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114" dirty="0">
                <a:solidFill>
                  <a:srgbClr val="00395D"/>
                </a:solidFill>
                <a:latin typeface="Tahoma"/>
                <a:cs typeface="Tahoma"/>
              </a:rPr>
              <a:t>pandeo</a:t>
            </a:r>
            <a:r>
              <a:rPr sz="2400" spc="-12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75" dirty="0">
                <a:solidFill>
                  <a:srgbClr val="00395D"/>
                </a:solidFill>
                <a:latin typeface="Tahoma"/>
                <a:cs typeface="Tahoma"/>
              </a:rPr>
              <a:t>a</a:t>
            </a:r>
            <a:r>
              <a:rPr sz="2400" spc="-114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50" dirty="0">
                <a:solidFill>
                  <a:srgbClr val="00395D"/>
                </a:solidFill>
                <a:latin typeface="Tahoma"/>
                <a:cs typeface="Tahoma"/>
              </a:rPr>
              <a:t>180</a:t>
            </a:r>
            <a:r>
              <a:rPr sz="2400" spc="-120" dirty="0">
                <a:solidFill>
                  <a:srgbClr val="00395D"/>
                </a:solidFill>
                <a:latin typeface="Tahoma"/>
                <a:cs typeface="Tahoma"/>
              </a:rPr>
              <a:t> </a:t>
            </a:r>
            <a:r>
              <a:rPr sz="2400" spc="20" dirty="0">
                <a:solidFill>
                  <a:srgbClr val="00395D"/>
                </a:solidFill>
                <a:latin typeface="Tahoma"/>
                <a:cs typeface="Tahoma"/>
              </a:rPr>
              <a:t>C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527" y="2100072"/>
            <a:ext cx="7552944" cy="352958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1345">
              <a:lnSpc>
                <a:spcPct val="100000"/>
              </a:lnSpc>
              <a:spcBef>
                <a:spcPts val="100"/>
              </a:spcBef>
            </a:pPr>
            <a:r>
              <a:rPr sz="3800" spc="135" dirty="0"/>
              <a:t>aisladores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90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4338573" y="1553209"/>
            <a:ext cx="318897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90" dirty="0">
                <a:latin typeface="Tahoma"/>
                <a:cs typeface="Tahoma"/>
              </a:rPr>
              <a:t>Aislamiento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95" dirty="0">
                <a:latin typeface="Tahoma"/>
                <a:cs typeface="Tahoma"/>
              </a:rPr>
              <a:t>para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45" dirty="0">
                <a:latin typeface="Tahoma"/>
                <a:cs typeface="Tahoma"/>
              </a:rPr>
              <a:t>voltaje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9511" y="1197864"/>
            <a:ext cx="4800599" cy="52120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1971039">
              <a:lnSpc>
                <a:spcPct val="100000"/>
              </a:lnSpc>
              <a:spcBef>
                <a:spcPts val="100"/>
              </a:spcBef>
            </a:pPr>
            <a:r>
              <a:rPr sz="3300" spc="120" dirty="0"/>
              <a:t>Línea</a:t>
            </a:r>
            <a:r>
              <a:rPr sz="3300" spc="-170" dirty="0"/>
              <a:t> </a:t>
            </a:r>
            <a:r>
              <a:rPr sz="3300" spc="160" dirty="0"/>
              <a:t>de</a:t>
            </a:r>
            <a:r>
              <a:rPr sz="3300" spc="-165" dirty="0"/>
              <a:t> </a:t>
            </a:r>
            <a:r>
              <a:rPr sz="3300" spc="150" dirty="0"/>
              <a:t>transmisión</a:t>
            </a:r>
            <a:r>
              <a:rPr sz="3300" spc="-165" dirty="0"/>
              <a:t> </a:t>
            </a:r>
            <a:r>
              <a:rPr sz="3300" spc="160" dirty="0"/>
              <a:t>de</a:t>
            </a:r>
            <a:r>
              <a:rPr sz="3300" spc="-165" dirty="0"/>
              <a:t> </a:t>
            </a:r>
            <a:r>
              <a:rPr sz="3300" spc="125" dirty="0"/>
              <a:t>energía</a:t>
            </a:r>
            <a:endParaRPr sz="33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408312"/>
            <a:ext cx="2619375" cy="276352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90" dirty="0">
                <a:latin typeface="Tahoma"/>
                <a:cs typeface="Tahoma"/>
              </a:rPr>
              <a:t>Conductores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700" spc="75" dirty="0">
                <a:latin typeface="Tahoma"/>
                <a:cs typeface="Tahoma"/>
              </a:rPr>
              <a:t>Torres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85" dirty="0">
                <a:latin typeface="Tahoma"/>
                <a:cs typeface="Tahoma"/>
              </a:rPr>
              <a:t>aisladores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500" spc="50" dirty="0">
                <a:latin typeface="Tahoma"/>
                <a:cs typeface="Tahoma"/>
              </a:rPr>
              <a:t>Cables</a:t>
            </a:r>
            <a:r>
              <a:rPr sz="1500" spc="-8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de</a:t>
            </a:r>
            <a:r>
              <a:rPr sz="1500" spc="-7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protección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3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000" spc="80" dirty="0">
                <a:latin typeface="Tahoma"/>
                <a:cs typeface="Tahoma"/>
              </a:rPr>
              <a:t>Derechos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95" dirty="0">
                <a:latin typeface="Tahoma"/>
                <a:cs typeface="Tahoma"/>
              </a:rPr>
              <a:t>de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70" dirty="0">
                <a:latin typeface="Tahoma"/>
                <a:cs typeface="Tahoma"/>
              </a:rPr>
              <a:t>paso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135" y="1714282"/>
            <a:ext cx="12084050" cy="3490595"/>
            <a:chOff x="108135" y="1714282"/>
            <a:chExt cx="12084050" cy="3490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35" y="1714282"/>
              <a:ext cx="12083864" cy="34903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" y="1872996"/>
              <a:ext cx="11658600" cy="299313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744" rIns="0" bIns="0" rtlCol="0">
            <a:spAutoFit/>
          </a:bodyPr>
          <a:lstStyle/>
          <a:p>
            <a:pPr marL="171958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Diseños</a:t>
            </a:r>
            <a:r>
              <a:rPr spc="-170" dirty="0"/>
              <a:t> </a:t>
            </a:r>
            <a:r>
              <a:rPr spc="165" dirty="0"/>
              <a:t>de</a:t>
            </a:r>
            <a:r>
              <a:rPr spc="-170" dirty="0"/>
              <a:t> </a:t>
            </a:r>
            <a:r>
              <a:rPr spc="110" dirty="0"/>
              <a:t>líneas</a:t>
            </a:r>
            <a:r>
              <a:rPr spc="-170" dirty="0"/>
              <a:t> </a:t>
            </a:r>
            <a:r>
              <a:rPr spc="165" dirty="0"/>
              <a:t>de</a:t>
            </a:r>
            <a:r>
              <a:rPr spc="-165" dirty="0"/>
              <a:t> </a:t>
            </a:r>
            <a:r>
              <a:rPr spc="145" dirty="0"/>
              <a:t>transmisión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92</a:t>
            </a:fld>
            <a:endParaRPr spc="-25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6016" rIns="0" bIns="0" rtlCol="0">
            <a:spAutoFit/>
          </a:bodyPr>
          <a:lstStyle/>
          <a:p>
            <a:pPr marL="3106420">
              <a:lnSpc>
                <a:spcPct val="100000"/>
              </a:lnSpc>
              <a:spcBef>
                <a:spcPts val="100"/>
              </a:spcBef>
            </a:pPr>
            <a:r>
              <a:rPr sz="3000" spc="110" dirty="0"/>
              <a:t>Circuitos</a:t>
            </a:r>
            <a:r>
              <a:rPr sz="3000" spc="-135" dirty="0"/>
              <a:t> </a:t>
            </a:r>
            <a:r>
              <a:rPr sz="3000" spc="75" dirty="0"/>
              <a:t>Trifásicos</a:t>
            </a:r>
            <a:endParaRPr sz="30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03930" y="1703959"/>
            <a:ext cx="2399030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ahoma"/>
                <a:cs typeface="Tahoma"/>
              </a:rPr>
              <a:t>3</a:t>
            </a:r>
            <a:r>
              <a:rPr sz="1500" spc="-70" dirty="0">
                <a:latin typeface="Tahoma"/>
                <a:cs typeface="Tahoma"/>
              </a:rPr>
              <a:t> </a:t>
            </a:r>
            <a:r>
              <a:rPr sz="1500" spc="-80" dirty="0">
                <a:latin typeface="Tahoma"/>
                <a:cs typeface="Tahoma"/>
              </a:rPr>
              <a:t>–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Líneas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Monofásicas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1500" dirty="0">
                <a:latin typeface="Tahoma"/>
                <a:cs typeface="Tahoma"/>
              </a:rPr>
              <a:t>Fase</a:t>
            </a:r>
            <a:r>
              <a:rPr sz="1500" spc="25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neutra</a:t>
            </a:r>
            <a:r>
              <a:rPr sz="1500" spc="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Fase</a:t>
            </a:r>
            <a:r>
              <a:rPr sz="1500" spc="3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neutra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37729" y="1557485"/>
            <a:ext cx="1604645" cy="6121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500" spc="55" dirty="0">
                <a:latin typeface="Tahoma"/>
                <a:cs typeface="Tahoma"/>
              </a:rPr>
              <a:t>Línea</a:t>
            </a:r>
            <a:r>
              <a:rPr sz="1500" spc="-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1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-80" dirty="0">
                <a:latin typeface="Tahoma"/>
                <a:cs typeface="Tahoma"/>
              </a:rPr>
              <a:t>–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Trifásica</a:t>
            </a:r>
            <a:endParaRPr sz="1500">
              <a:latin typeface="Tahoma"/>
              <a:cs typeface="Tahoma"/>
            </a:endParaRPr>
          </a:p>
          <a:p>
            <a:pPr marL="491490">
              <a:lnSpc>
                <a:spcPct val="100000"/>
              </a:lnSpc>
              <a:spcBef>
                <a:spcPts val="360"/>
              </a:spcBef>
            </a:pPr>
            <a:r>
              <a:rPr sz="1800" spc="-20" dirty="0">
                <a:latin typeface="Tahoma"/>
                <a:cs typeface="Tahoma"/>
              </a:rPr>
              <a:t>Fase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55734" y="2034921"/>
            <a:ext cx="511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ahoma"/>
                <a:cs typeface="Tahoma"/>
              </a:rPr>
              <a:t>Fase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3604" y="2068321"/>
            <a:ext cx="457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latin typeface="Tahoma"/>
                <a:cs typeface="Tahoma"/>
              </a:rPr>
              <a:t>Fase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5751" y="2130297"/>
            <a:ext cx="6991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latin typeface="Tahoma"/>
                <a:cs typeface="Tahoma"/>
              </a:rPr>
              <a:t>Neutral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52564" y="2072570"/>
            <a:ext cx="952500" cy="16249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454025">
              <a:lnSpc>
                <a:spcPct val="100000"/>
              </a:lnSpc>
              <a:spcBef>
                <a:spcPts val="250"/>
              </a:spcBef>
            </a:pPr>
            <a:r>
              <a:rPr sz="1800" spc="-20" dirty="0">
                <a:latin typeface="Tahoma"/>
                <a:cs typeface="Tahoma"/>
              </a:rPr>
              <a:t>Fase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8000" spc="-1245" dirty="0">
                <a:latin typeface="Tahoma"/>
                <a:cs typeface="Tahoma"/>
              </a:rPr>
              <a:t>=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5859" y="4882133"/>
            <a:ext cx="15265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ahoma"/>
                <a:cs typeface="Tahoma"/>
              </a:rPr>
              <a:t>seis</a:t>
            </a:r>
            <a:r>
              <a:rPr sz="1500" spc="114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conductores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6581" y="4867020"/>
            <a:ext cx="208597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5" dirty="0">
                <a:latin typeface="Tahoma"/>
                <a:cs typeface="Tahoma"/>
              </a:rPr>
              <a:t>tres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conductores</a:t>
            </a:r>
            <a:endParaRPr sz="1700">
              <a:latin typeface="Tahoma"/>
              <a:cs typeface="Tahoma"/>
            </a:endParaRPr>
          </a:p>
          <a:p>
            <a:pPr marL="12700" marR="5080">
              <a:lnSpc>
                <a:spcPct val="112599"/>
              </a:lnSpc>
              <a:spcBef>
                <a:spcPts val="1070"/>
              </a:spcBef>
            </a:pPr>
            <a:r>
              <a:rPr sz="1600" spc="60" dirty="0">
                <a:latin typeface="Tahoma"/>
                <a:cs typeface="Tahoma"/>
              </a:rPr>
              <a:t>Corriente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neutra— </a:t>
            </a:r>
            <a:r>
              <a:rPr sz="1600" spc="70" dirty="0">
                <a:latin typeface="Tahoma"/>
                <a:cs typeface="Tahoma"/>
              </a:rPr>
              <a:t>retornos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en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otras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dos </a:t>
            </a:r>
            <a:r>
              <a:rPr sz="1600" spc="40" dirty="0">
                <a:latin typeface="Tahoma"/>
                <a:cs typeface="Tahoma"/>
              </a:rPr>
              <a:t>fases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0466" y="1985772"/>
            <a:ext cx="7418839" cy="37964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344" rIns="0" bIns="0" rtlCol="0">
            <a:spAutoFit/>
          </a:bodyPr>
          <a:lstStyle/>
          <a:p>
            <a:pPr marL="711835">
              <a:lnSpc>
                <a:spcPct val="100000"/>
              </a:lnSpc>
              <a:spcBef>
                <a:spcPts val="100"/>
              </a:spcBef>
            </a:pPr>
            <a:r>
              <a:rPr sz="3600" spc="225" dirty="0"/>
              <a:t>Modelo</a:t>
            </a:r>
            <a:r>
              <a:rPr sz="3600" spc="-175" dirty="0"/>
              <a:t> </a:t>
            </a:r>
            <a:r>
              <a:rPr sz="3600" spc="114" dirty="0"/>
              <a:t>eléctrico</a:t>
            </a:r>
            <a:r>
              <a:rPr sz="3600" spc="-175" dirty="0"/>
              <a:t> </a:t>
            </a:r>
            <a:r>
              <a:rPr sz="3600" spc="170" dirty="0"/>
              <a:t>de</a:t>
            </a:r>
            <a:r>
              <a:rPr sz="3600" spc="-175" dirty="0"/>
              <a:t> </a:t>
            </a:r>
            <a:r>
              <a:rPr sz="3600" spc="130" dirty="0"/>
              <a:t>línea</a:t>
            </a:r>
            <a:r>
              <a:rPr sz="3600" spc="-175" dirty="0"/>
              <a:t> </a:t>
            </a:r>
            <a:r>
              <a:rPr sz="3600" spc="170" dirty="0"/>
              <a:t>de</a:t>
            </a:r>
            <a:r>
              <a:rPr sz="3600" spc="-175" dirty="0"/>
              <a:t> </a:t>
            </a:r>
            <a:r>
              <a:rPr sz="3600" spc="155" dirty="0"/>
              <a:t>transmisión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94</a:t>
            </a:fld>
            <a:endParaRPr spc="-25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906" y="1392449"/>
            <a:ext cx="11337290" cy="104775"/>
            <a:chOff x="406906" y="1392449"/>
            <a:chExt cx="11337290" cy="104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6" y="1392449"/>
              <a:ext cx="11337039" cy="1045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199" y="1427988"/>
              <a:ext cx="11247120" cy="0"/>
            </a:xfrm>
            <a:custGeom>
              <a:avLst/>
              <a:gdLst/>
              <a:ahLst/>
              <a:cxnLst/>
              <a:rect l="l" t="t" r="r" b="b"/>
              <a:pathLst>
                <a:path w="11247120">
                  <a:moveTo>
                    <a:pt x="0" y="0"/>
                  </a:moveTo>
                  <a:lnTo>
                    <a:pt x="11247120" y="0"/>
                  </a:lnTo>
                </a:path>
              </a:pathLst>
            </a:custGeom>
            <a:ln w="63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06906" y="2978935"/>
            <a:ext cx="11337290" cy="104775"/>
            <a:chOff x="406906" y="2978935"/>
            <a:chExt cx="11337290" cy="1047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6" y="2978935"/>
              <a:ext cx="11337039" cy="1045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199" y="3014471"/>
              <a:ext cx="11247120" cy="0"/>
            </a:xfrm>
            <a:custGeom>
              <a:avLst/>
              <a:gdLst/>
              <a:ahLst/>
              <a:cxnLst/>
              <a:rect l="l" t="t" r="r" b="b"/>
              <a:pathLst>
                <a:path w="11247120">
                  <a:moveTo>
                    <a:pt x="0" y="0"/>
                  </a:moveTo>
                  <a:lnTo>
                    <a:pt x="11247120" y="0"/>
                  </a:lnTo>
                </a:path>
              </a:pathLst>
            </a:custGeom>
            <a:ln w="63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06906" y="4565417"/>
            <a:ext cx="11337290" cy="104775"/>
            <a:chOff x="406906" y="4565417"/>
            <a:chExt cx="11337290" cy="1047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6" y="4565417"/>
              <a:ext cx="11337039" cy="1045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7199" y="4600955"/>
              <a:ext cx="11247120" cy="0"/>
            </a:xfrm>
            <a:custGeom>
              <a:avLst/>
              <a:gdLst/>
              <a:ahLst/>
              <a:cxnLst/>
              <a:rect l="l" t="t" r="r" b="b"/>
              <a:pathLst>
                <a:path w="11247120">
                  <a:moveTo>
                    <a:pt x="0" y="0"/>
                  </a:moveTo>
                  <a:lnTo>
                    <a:pt x="11247120" y="0"/>
                  </a:lnTo>
                </a:path>
              </a:pathLst>
            </a:custGeom>
            <a:ln w="63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800" rIns="0" bIns="0" rtlCol="0">
            <a:spAutoFit/>
          </a:bodyPr>
          <a:lstStyle/>
          <a:p>
            <a:pPr marL="949960">
              <a:lnSpc>
                <a:spcPct val="100000"/>
              </a:lnSpc>
              <a:spcBef>
                <a:spcPts val="100"/>
              </a:spcBef>
            </a:pPr>
            <a:r>
              <a:rPr sz="3900" spc="114" dirty="0"/>
              <a:t>Características</a:t>
            </a:r>
            <a:r>
              <a:rPr sz="3900" spc="-195" dirty="0"/>
              <a:t> </a:t>
            </a:r>
            <a:r>
              <a:rPr sz="3900" spc="110" dirty="0"/>
              <a:t>eléctricas</a:t>
            </a:r>
            <a:r>
              <a:rPr sz="3900" spc="-195" dirty="0"/>
              <a:t> </a:t>
            </a:r>
            <a:r>
              <a:rPr sz="3900" spc="185" dirty="0"/>
              <a:t>de</a:t>
            </a:r>
            <a:r>
              <a:rPr sz="3900" spc="-195" dirty="0"/>
              <a:t> </a:t>
            </a:r>
            <a:r>
              <a:rPr sz="3900" spc="114" dirty="0"/>
              <a:t>la</a:t>
            </a:r>
            <a:r>
              <a:rPr sz="3900" spc="-190" dirty="0"/>
              <a:t> </a:t>
            </a:r>
            <a:r>
              <a:rPr sz="3900" spc="135" dirty="0"/>
              <a:t>línea</a:t>
            </a:r>
            <a:endParaRPr sz="390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95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596900" y="1614296"/>
            <a:ext cx="43649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90" dirty="0">
                <a:latin typeface="Tahoma"/>
                <a:cs typeface="Tahoma"/>
              </a:rPr>
              <a:t>Resistencia</a:t>
            </a:r>
            <a:r>
              <a:rPr sz="3300" spc="90" dirty="0">
                <a:latin typeface="Arial"/>
                <a:cs typeface="Arial"/>
              </a:rPr>
              <a:t>→</a:t>
            </a:r>
            <a:r>
              <a:rPr sz="3300" spc="90" dirty="0">
                <a:latin typeface="Tahoma"/>
                <a:cs typeface="Tahoma"/>
              </a:rPr>
              <a:t>Pérdidas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6900" y="3303016"/>
            <a:ext cx="56299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65" dirty="0">
                <a:latin typeface="Tahoma"/>
                <a:cs typeface="Tahoma"/>
              </a:rPr>
              <a:t>Resistencia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reactiva</a:t>
            </a:r>
            <a:r>
              <a:rPr sz="2500" spc="75" dirty="0">
                <a:latin typeface="Arial"/>
                <a:cs typeface="Arial"/>
              </a:rPr>
              <a:t>→</a:t>
            </a:r>
            <a:r>
              <a:rPr sz="2500" spc="75" dirty="0">
                <a:latin typeface="Tahoma"/>
                <a:cs typeface="Tahoma"/>
              </a:rPr>
              <a:t>Caída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120" dirty="0">
                <a:latin typeface="Tahoma"/>
                <a:cs typeface="Tahoma"/>
              </a:rPr>
              <a:t>de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voltaje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6900" y="4813554"/>
            <a:ext cx="595185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30" dirty="0">
                <a:latin typeface="Tahoma"/>
                <a:cs typeface="Tahoma"/>
              </a:rPr>
              <a:t>Capacidad</a:t>
            </a:r>
            <a:r>
              <a:rPr sz="3100" spc="130" dirty="0">
                <a:latin typeface="Arial"/>
                <a:cs typeface="Arial"/>
              </a:rPr>
              <a:t>→</a:t>
            </a:r>
            <a:r>
              <a:rPr sz="3100" spc="130" dirty="0">
                <a:latin typeface="Tahoma"/>
                <a:cs typeface="Tahoma"/>
              </a:rPr>
              <a:t>Aumento</a:t>
            </a:r>
            <a:r>
              <a:rPr sz="3100" spc="-160" dirty="0">
                <a:latin typeface="Tahoma"/>
                <a:cs typeface="Tahoma"/>
              </a:rPr>
              <a:t> </a:t>
            </a:r>
            <a:r>
              <a:rPr sz="3100" spc="150" dirty="0">
                <a:latin typeface="Tahoma"/>
                <a:cs typeface="Tahoma"/>
              </a:rPr>
              <a:t>de</a:t>
            </a:r>
            <a:r>
              <a:rPr sz="3100" spc="-155" dirty="0">
                <a:latin typeface="Tahoma"/>
                <a:cs typeface="Tahoma"/>
              </a:rPr>
              <a:t> </a:t>
            </a:r>
            <a:r>
              <a:rPr sz="3100" spc="65" dirty="0">
                <a:latin typeface="Tahoma"/>
                <a:cs typeface="Tahoma"/>
              </a:rPr>
              <a:t>voltaje</a:t>
            </a:r>
            <a:endParaRPr sz="3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2078989">
              <a:lnSpc>
                <a:spcPct val="100000"/>
              </a:lnSpc>
              <a:spcBef>
                <a:spcPts val="100"/>
              </a:spcBef>
            </a:pPr>
            <a:r>
              <a:rPr sz="3800" spc="140" dirty="0"/>
              <a:t>Potencia</a:t>
            </a:r>
            <a:r>
              <a:rPr sz="3800" spc="-185" dirty="0"/>
              <a:t> </a:t>
            </a:r>
            <a:r>
              <a:rPr sz="3800" spc="90" dirty="0"/>
              <a:t>Real</a:t>
            </a:r>
            <a:r>
              <a:rPr sz="3800" spc="-185" dirty="0"/>
              <a:t> </a:t>
            </a:r>
            <a:r>
              <a:rPr sz="3800" dirty="0"/>
              <a:t>y</a:t>
            </a:r>
            <a:r>
              <a:rPr sz="3800" spc="-180" dirty="0"/>
              <a:t> </a:t>
            </a:r>
            <a:r>
              <a:rPr sz="3800" spc="75" dirty="0"/>
              <a:t>Reactiva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381013"/>
            <a:ext cx="10372725" cy="307022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69900" marR="658495" indent="-457200">
              <a:lnSpc>
                <a:spcPct val="131300"/>
              </a:lnSpc>
              <a:spcBef>
                <a:spcPts val="14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b="1" i="1" dirty="0">
                <a:solidFill>
                  <a:srgbClr val="B43713"/>
                </a:solidFill>
                <a:latin typeface="Trebuchet MS"/>
                <a:cs typeface="Trebuchet MS"/>
              </a:rPr>
              <a:t>Poder</a:t>
            </a:r>
            <a:r>
              <a:rPr sz="2500" b="1" i="1" spc="-5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b="1" i="1" dirty="0">
                <a:solidFill>
                  <a:srgbClr val="B43713"/>
                </a:solidFill>
                <a:latin typeface="Trebuchet MS"/>
                <a:cs typeface="Trebuchet MS"/>
              </a:rPr>
              <a:t>real</a:t>
            </a:r>
            <a:r>
              <a:rPr sz="2400" dirty="0">
                <a:latin typeface="Tahoma"/>
                <a:cs typeface="Tahoma"/>
              </a:rPr>
              <a:t>hace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el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trabajo;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85" dirty="0">
                <a:latin typeface="Tahoma"/>
                <a:cs typeface="Tahoma"/>
              </a:rPr>
              <a:t>hace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la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calefacción,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la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iluminación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45" dirty="0">
                <a:latin typeface="Tahoma"/>
                <a:cs typeface="Tahoma"/>
              </a:rPr>
              <a:t>el </a:t>
            </a:r>
            <a:r>
              <a:rPr sz="2400" spc="120" dirty="0">
                <a:latin typeface="Tahoma"/>
                <a:cs typeface="Tahoma"/>
              </a:rPr>
              <a:t>giro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de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motores,</a:t>
            </a:r>
            <a:r>
              <a:rPr sz="2400" spc="-114" dirty="0">
                <a:latin typeface="Tahoma"/>
                <a:cs typeface="Tahoma"/>
              </a:rPr>
              <a:t> </a:t>
            </a:r>
            <a:r>
              <a:rPr sz="2400" spc="-20" dirty="0">
                <a:latin typeface="Tahoma"/>
                <a:cs typeface="Tahoma"/>
              </a:rPr>
              <a:t>etc.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140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300" spc="145" dirty="0">
                <a:latin typeface="Tahoma"/>
                <a:cs typeface="Tahoma"/>
              </a:rPr>
              <a:t>Medido</a:t>
            </a:r>
            <a:r>
              <a:rPr sz="2300" spc="-120" dirty="0">
                <a:latin typeface="Tahoma"/>
                <a:cs typeface="Tahoma"/>
              </a:rPr>
              <a:t> </a:t>
            </a:r>
            <a:r>
              <a:rPr sz="2300" spc="-10" dirty="0">
                <a:latin typeface="Tahoma"/>
                <a:cs typeface="Tahoma"/>
              </a:rPr>
              <a:t>en</a:t>
            </a:r>
            <a:r>
              <a:rPr sz="240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vatios</a:t>
            </a:r>
            <a:endParaRPr sz="2400">
              <a:latin typeface="Trebuchet MS"/>
              <a:cs typeface="Trebuchet MS"/>
            </a:endParaRPr>
          </a:p>
          <a:p>
            <a:pPr marL="469900" marR="5080" indent="-457200">
              <a:lnSpc>
                <a:spcPct val="149400"/>
              </a:lnSpc>
              <a:spcBef>
                <a:spcPts val="300"/>
              </a:spcBef>
              <a:tabLst>
                <a:tab pos="469265" algn="l"/>
              </a:tabLst>
            </a:pPr>
            <a:r>
              <a:rPr sz="2800" spc="-50" dirty="0">
                <a:solidFill>
                  <a:srgbClr val="B43713"/>
                </a:solidFill>
                <a:latin typeface="Arial"/>
                <a:cs typeface="Arial"/>
              </a:rPr>
              <a:t>▪</a:t>
            </a:r>
            <a:r>
              <a:rPr sz="2800" dirty="0">
                <a:solidFill>
                  <a:srgbClr val="B43713"/>
                </a:solidFill>
                <a:latin typeface="Arial"/>
                <a:cs typeface="Arial"/>
              </a:rPr>
              <a:t>	</a:t>
            </a:r>
            <a:r>
              <a:rPr sz="2200" b="1" i="1" dirty="0">
                <a:solidFill>
                  <a:srgbClr val="B43713"/>
                </a:solidFill>
                <a:latin typeface="Trebuchet MS"/>
                <a:cs typeface="Trebuchet MS"/>
              </a:rPr>
              <a:t>Poder</a:t>
            </a:r>
            <a:r>
              <a:rPr sz="2200" b="1" i="1" spc="-5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200" b="1" i="1" dirty="0">
                <a:solidFill>
                  <a:srgbClr val="B43713"/>
                </a:solidFill>
                <a:latin typeface="Trebuchet MS"/>
                <a:cs typeface="Trebuchet MS"/>
              </a:rPr>
              <a:t>reactivo</a:t>
            </a:r>
            <a:r>
              <a:rPr sz="2100" dirty="0">
                <a:latin typeface="Tahoma"/>
                <a:cs typeface="Tahoma"/>
              </a:rPr>
              <a:t>admite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campos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magnéticos</a:t>
            </a:r>
            <a:r>
              <a:rPr sz="2100" spc="-50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y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eléctricos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necesarios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para</a:t>
            </a:r>
            <a:r>
              <a:rPr sz="2100" spc="-5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que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los </a:t>
            </a:r>
            <a:r>
              <a:rPr sz="2100" spc="75" dirty="0">
                <a:latin typeface="Tahoma"/>
                <a:cs typeface="Tahoma"/>
              </a:rPr>
              <a:t>sistemas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CA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funcionen</a:t>
            </a:r>
            <a:endParaRPr sz="21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1400"/>
              </a:spcBef>
              <a:tabLst>
                <a:tab pos="927100" algn="l"/>
              </a:tabLst>
            </a:pPr>
            <a:r>
              <a:rPr sz="2400" spc="-50" dirty="0">
                <a:latin typeface="Tahoma"/>
                <a:cs typeface="Tahoma"/>
              </a:rPr>
              <a:t>•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200" spc="135" dirty="0">
                <a:latin typeface="Tahoma"/>
                <a:cs typeface="Tahoma"/>
              </a:rPr>
              <a:t>Medido</a:t>
            </a:r>
            <a:r>
              <a:rPr sz="2200" spc="65" dirty="0">
                <a:latin typeface="Tahoma"/>
                <a:cs typeface="Tahoma"/>
              </a:rPr>
              <a:t> </a:t>
            </a:r>
            <a:r>
              <a:rPr sz="2200" spc="-20" dirty="0">
                <a:latin typeface="Tahoma"/>
                <a:cs typeface="Tahoma"/>
              </a:rPr>
              <a:t>en:</a:t>
            </a:r>
            <a:r>
              <a:rPr sz="2200" spc="-20" dirty="0">
                <a:solidFill>
                  <a:srgbClr val="B43713"/>
                </a:solidFill>
                <a:latin typeface="Arial Black"/>
                <a:cs typeface="Arial Black"/>
              </a:rPr>
              <a:t>V</a:t>
            </a:r>
            <a:r>
              <a:rPr sz="2200" spc="-20" dirty="0">
                <a:latin typeface="Tahoma"/>
                <a:cs typeface="Tahoma"/>
              </a:rPr>
              <a:t>viejo-</a:t>
            </a:r>
            <a:r>
              <a:rPr sz="2200" spc="55" dirty="0">
                <a:solidFill>
                  <a:srgbClr val="B43713"/>
                </a:solidFill>
                <a:latin typeface="Arial Black"/>
                <a:cs typeface="Arial Black"/>
              </a:rPr>
              <a:t>A</a:t>
            </a:r>
            <a:r>
              <a:rPr sz="2200" spc="55" dirty="0">
                <a:latin typeface="Tahoma"/>
                <a:cs typeface="Tahoma"/>
              </a:rPr>
              <a:t>amperios-</a:t>
            </a:r>
            <a:r>
              <a:rPr sz="2200" dirty="0">
                <a:solidFill>
                  <a:srgbClr val="B43713"/>
                </a:solidFill>
                <a:latin typeface="Arial Black"/>
                <a:cs typeface="Arial Black"/>
              </a:rPr>
              <a:t>R</a:t>
            </a:r>
            <a:r>
              <a:rPr sz="2200" dirty="0">
                <a:latin typeface="Tahoma"/>
                <a:cs typeface="Tahoma"/>
              </a:rPr>
              <a:t>reactivo</a:t>
            </a:r>
            <a:r>
              <a:rPr sz="2200" spc="7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(</a:t>
            </a:r>
            <a:r>
              <a:rPr sz="2200" spc="-10" dirty="0">
                <a:solidFill>
                  <a:srgbClr val="B43713"/>
                </a:solidFill>
                <a:latin typeface="Arial Black"/>
                <a:cs typeface="Arial Black"/>
              </a:rPr>
              <a:t>VAR</a:t>
            </a:r>
            <a:r>
              <a:rPr sz="2200" spc="-10" dirty="0">
                <a:latin typeface="Tahoma"/>
                <a:cs typeface="Tahoma"/>
              </a:rPr>
              <a:t>)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7338" y="2101976"/>
            <a:ext cx="207645" cy="851535"/>
          </a:xfrm>
          <a:custGeom>
            <a:avLst/>
            <a:gdLst/>
            <a:ahLst/>
            <a:cxnLst/>
            <a:rect l="l" t="t" r="r" b="b"/>
            <a:pathLst>
              <a:path w="207644" h="851535">
                <a:moveTo>
                  <a:pt x="0" y="728599"/>
                </a:moveTo>
                <a:lnTo>
                  <a:pt x="36068" y="851153"/>
                </a:lnTo>
                <a:lnTo>
                  <a:pt x="103605" y="760730"/>
                </a:lnTo>
                <a:lnTo>
                  <a:pt x="71628" y="760730"/>
                </a:lnTo>
                <a:lnTo>
                  <a:pt x="34162" y="753999"/>
                </a:lnTo>
                <a:lnTo>
                  <a:pt x="37517" y="735331"/>
                </a:lnTo>
                <a:lnTo>
                  <a:pt x="0" y="728599"/>
                </a:lnTo>
                <a:close/>
              </a:path>
              <a:path w="207644" h="851535">
                <a:moveTo>
                  <a:pt x="37517" y="735331"/>
                </a:moveTo>
                <a:lnTo>
                  <a:pt x="34162" y="753999"/>
                </a:lnTo>
                <a:lnTo>
                  <a:pt x="71628" y="760730"/>
                </a:lnTo>
                <a:lnTo>
                  <a:pt x="74987" y="742056"/>
                </a:lnTo>
                <a:lnTo>
                  <a:pt x="37517" y="735331"/>
                </a:lnTo>
                <a:close/>
              </a:path>
              <a:path w="207644" h="851535">
                <a:moveTo>
                  <a:pt x="74987" y="742056"/>
                </a:moveTo>
                <a:lnTo>
                  <a:pt x="71628" y="760730"/>
                </a:lnTo>
                <a:lnTo>
                  <a:pt x="103605" y="760730"/>
                </a:lnTo>
                <a:lnTo>
                  <a:pt x="112522" y="748792"/>
                </a:lnTo>
                <a:lnTo>
                  <a:pt x="74987" y="742056"/>
                </a:lnTo>
                <a:close/>
              </a:path>
              <a:path w="207644" h="851535">
                <a:moveTo>
                  <a:pt x="169672" y="0"/>
                </a:moveTo>
                <a:lnTo>
                  <a:pt x="37517" y="735331"/>
                </a:lnTo>
                <a:lnTo>
                  <a:pt x="74987" y="742056"/>
                </a:lnTo>
                <a:lnTo>
                  <a:pt x="207264" y="6858"/>
                </a:lnTo>
                <a:lnTo>
                  <a:pt x="16967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26738" y="2101976"/>
            <a:ext cx="207645" cy="851535"/>
          </a:xfrm>
          <a:custGeom>
            <a:avLst/>
            <a:gdLst/>
            <a:ahLst/>
            <a:cxnLst/>
            <a:rect l="l" t="t" r="r" b="b"/>
            <a:pathLst>
              <a:path w="207645" h="851535">
                <a:moveTo>
                  <a:pt x="0" y="728599"/>
                </a:moveTo>
                <a:lnTo>
                  <a:pt x="36067" y="851153"/>
                </a:lnTo>
                <a:lnTo>
                  <a:pt x="103605" y="760730"/>
                </a:lnTo>
                <a:lnTo>
                  <a:pt x="71627" y="760730"/>
                </a:lnTo>
                <a:lnTo>
                  <a:pt x="34162" y="753999"/>
                </a:lnTo>
                <a:lnTo>
                  <a:pt x="37517" y="735331"/>
                </a:lnTo>
                <a:lnTo>
                  <a:pt x="0" y="728599"/>
                </a:lnTo>
                <a:close/>
              </a:path>
              <a:path w="207645" h="851535">
                <a:moveTo>
                  <a:pt x="37517" y="735331"/>
                </a:moveTo>
                <a:lnTo>
                  <a:pt x="34162" y="753999"/>
                </a:lnTo>
                <a:lnTo>
                  <a:pt x="71627" y="760730"/>
                </a:lnTo>
                <a:lnTo>
                  <a:pt x="74987" y="742056"/>
                </a:lnTo>
                <a:lnTo>
                  <a:pt x="37517" y="735331"/>
                </a:lnTo>
                <a:close/>
              </a:path>
              <a:path w="207645" h="851535">
                <a:moveTo>
                  <a:pt x="74987" y="742056"/>
                </a:moveTo>
                <a:lnTo>
                  <a:pt x="71627" y="760730"/>
                </a:lnTo>
                <a:lnTo>
                  <a:pt x="103605" y="760730"/>
                </a:lnTo>
                <a:lnTo>
                  <a:pt x="112522" y="748792"/>
                </a:lnTo>
                <a:lnTo>
                  <a:pt x="74987" y="742056"/>
                </a:lnTo>
                <a:close/>
              </a:path>
              <a:path w="207645" h="851535">
                <a:moveTo>
                  <a:pt x="169672" y="0"/>
                </a:moveTo>
                <a:lnTo>
                  <a:pt x="37517" y="735331"/>
                </a:lnTo>
                <a:lnTo>
                  <a:pt x="74987" y="742056"/>
                </a:lnTo>
                <a:lnTo>
                  <a:pt x="207263" y="6858"/>
                </a:lnTo>
                <a:lnTo>
                  <a:pt x="16967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70493" y="2016632"/>
            <a:ext cx="207645" cy="851535"/>
          </a:xfrm>
          <a:custGeom>
            <a:avLst/>
            <a:gdLst/>
            <a:ahLst/>
            <a:cxnLst/>
            <a:rect l="l" t="t" r="r" b="b"/>
            <a:pathLst>
              <a:path w="207645" h="851535">
                <a:moveTo>
                  <a:pt x="0" y="728599"/>
                </a:moveTo>
                <a:lnTo>
                  <a:pt x="36067" y="851153"/>
                </a:lnTo>
                <a:lnTo>
                  <a:pt x="103605" y="760729"/>
                </a:lnTo>
                <a:lnTo>
                  <a:pt x="71627" y="760729"/>
                </a:lnTo>
                <a:lnTo>
                  <a:pt x="34162" y="753999"/>
                </a:lnTo>
                <a:lnTo>
                  <a:pt x="37517" y="735331"/>
                </a:lnTo>
                <a:lnTo>
                  <a:pt x="0" y="728599"/>
                </a:lnTo>
                <a:close/>
              </a:path>
              <a:path w="207645" h="851535">
                <a:moveTo>
                  <a:pt x="37517" y="735331"/>
                </a:moveTo>
                <a:lnTo>
                  <a:pt x="34162" y="753999"/>
                </a:lnTo>
                <a:lnTo>
                  <a:pt x="71627" y="760729"/>
                </a:lnTo>
                <a:lnTo>
                  <a:pt x="74987" y="742056"/>
                </a:lnTo>
                <a:lnTo>
                  <a:pt x="37517" y="735331"/>
                </a:lnTo>
                <a:close/>
              </a:path>
              <a:path w="207645" h="851535">
                <a:moveTo>
                  <a:pt x="74987" y="742056"/>
                </a:moveTo>
                <a:lnTo>
                  <a:pt x="71627" y="760729"/>
                </a:lnTo>
                <a:lnTo>
                  <a:pt x="103605" y="760729"/>
                </a:lnTo>
                <a:lnTo>
                  <a:pt x="112522" y="748791"/>
                </a:lnTo>
                <a:lnTo>
                  <a:pt x="74987" y="742056"/>
                </a:lnTo>
                <a:close/>
              </a:path>
              <a:path w="207645" h="851535">
                <a:moveTo>
                  <a:pt x="169672" y="0"/>
                </a:moveTo>
                <a:lnTo>
                  <a:pt x="37517" y="735331"/>
                </a:lnTo>
                <a:lnTo>
                  <a:pt x="74987" y="742056"/>
                </a:lnTo>
                <a:lnTo>
                  <a:pt x="207263" y="6857"/>
                </a:lnTo>
                <a:lnTo>
                  <a:pt x="169672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100"/>
              </a:spcBef>
            </a:pPr>
            <a:r>
              <a:rPr sz="3300" spc="120" dirty="0"/>
              <a:t>Potencia</a:t>
            </a:r>
            <a:r>
              <a:rPr sz="3300" spc="-160" dirty="0"/>
              <a:t> </a:t>
            </a:r>
            <a:r>
              <a:rPr sz="3300" spc="160" dirty="0"/>
              <a:t>en</a:t>
            </a:r>
            <a:r>
              <a:rPr sz="3300" spc="-160" dirty="0"/>
              <a:t> </a:t>
            </a:r>
            <a:r>
              <a:rPr sz="3300" spc="114" dirty="0"/>
              <a:t>circuitos</a:t>
            </a:r>
            <a:r>
              <a:rPr sz="3300" spc="-160" dirty="0"/>
              <a:t> </a:t>
            </a:r>
            <a:r>
              <a:rPr sz="3300" spc="160" dirty="0"/>
              <a:t>de</a:t>
            </a:r>
            <a:r>
              <a:rPr sz="3300" spc="-155" dirty="0"/>
              <a:t> </a:t>
            </a:r>
            <a:r>
              <a:rPr sz="3300" spc="95" dirty="0"/>
              <a:t>CA</a:t>
            </a:r>
            <a:r>
              <a:rPr sz="3300" spc="-160" dirty="0"/>
              <a:t> </a:t>
            </a:r>
            <a:r>
              <a:rPr sz="3300" spc="120" dirty="0"/>
              <a:t>Potencia</a:t>
            </a:r>
            <a:r>
              <a:rPr sz="3300" spc="-160" dirty="0"/>
              <a:t> </a:t>
            </a:r>
            <a:r>
              <a:rPr sz="3300" spc="120" dirty="0"/>
              <a:t>compleja</a:t>
            </a:r>
            <a:endParaRPr sz="33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97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535940" y="1570877"/>
            <a:ext cx="932370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28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800" b="1" i="1" dirty="0">
                <a:solidFill>
                  <a:srgbClr val="B43713"/>
                </a:solidFill>
                <a:latin typeface="Trebuchet MS"/>
                <a:cs typeface="Trebuchet MS"/>
              </a:rPr>
              <a:t>Real</a:t>
            </a:r>
            <a:r>
              <a:rPr sz="28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800" b="1" i="1" spc="-100" dirty="0">
                <a:solidFill>
                  <a:srgbClr val="B43713"/>
                </a:solidFill>
                <a:latin typeface="Trebuchet MS"/>
                <a:cs typeface="Trebuchet MS"/>
              </a:rPr>
              <a:t>+ </a:t>
            </a:r>
            <a:r>
              <a:rPr sz="280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28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800" b="1" i="1" spc="-30" dirty="0">
                <a:solidFill>
                  <a:srgbClr val="B43713"/>
                </a:solidFill>
                <a:latin typeface="Trebuchet MS"/>
                <a:cs typeface="Trebuchet MS"/>
              </a:rPr>
              <a:t>Reactiva</a:t>
            </a:r>
            <a:r>
              <a:rPr sz="2800" b="1" i="1" spc="-100" dirty="0">
                <a:solidFill>
                  <a:srgbClr val="B43713"/>
                </a:solidFill>
                <a:latin typeface="Trebuchet MS"/>
                <a:cs typeface="Trebuchet MS"/>
              </a:rPr>
              <a:t> =</a:t>
            </a:r>
            <a:r>
              <a:rPr sz="2800" b="1" i="1" spc="-10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800" b="1" i="1" dirty="0">
                <a:solidFill>
                  <a:srgbClr val="B43713"/>
                </a:solidFill>
                <a:latin typeface="Trebuchet MS"/>
                <a:cs typeface="Trebuchet MS"/>
              </a:rPr>
              <a:t>Potencia</a:t>
            </a:r>
            <a:r>
              <a:rPr sz="2800" b="1" i="1" spc="-10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800" b="1" i="1" spc="-10" dirty="0">
                <a:solidFill>
                  <a:srgbClr val="B43713"/>
                </a:solidFill>
                <a:latin typeface="Trebuchet MS"/>
                <a:cs typeface="Trebuchet MS"/>
              </a:rPr>
              <a:t>Aparente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2939034"/>
            <a:ext cx="111696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80" dirty="0">
                <a:latin typeface="Tahoma"/>
                <a:cs typeface="Tahoma"/>
              </a:rPr>
              <a:t>vatios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4503" y="2900934"/>
            <a:ext cx="118872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545" dirty="0">
                <a:latin typeface="Tahoma"/>
                <a:cs typeface="Tahoma"/>
              </a:rPr>
              <a:t>+</a:t>
            </a:r>
            <a:r>
              <a:rPr sz="3400" spc="-180" dirty="0">
                <a:latin typeface="Tahoma"/>
                <a:cs typeface="Tahoma"/>
              </a:rPr>
              <a:t> </a:t>
            </a:r>
            <a:r>
              <a:rPr sz="3400" spc="-25" dirty="0">
                <a:latin typeface="Tahoma"/>
                <a:cs typeface="Tahoma"/>
              </a:rPr>
              <a:t>VAR</a:t>
            </a:r>
            <a:endParaRPr sz="3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8139" y="3015234"/>
            <a:ext cx="34410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405" dirty="0">
                <a:latin typeface="Tahoma"/>
                <a:cs typeface="Tahoma"/>
              </a:rPr>
              <a:t>=</a:t>
            </a:r>
            <a:r>
              <a:rPr sz="2500" spc="-114" dirty="0">
                <a:latin typeface="Tahoma"/>
                <a:cs typeface="Tahoma"/>
              </a:rPr>
              <a:t> </a:t>
            </a:r>
            <a:r>
              <a:rPr sz="2500" spc="55" dirty="0">
                <a:latin typeface="Tahoma"/>
                <a:cs typeface="Tahoma"/>
              </a:rPr>
              <a:t>voltios-</a:t>
            </a:r>
            <a:r>
              <a:rPr sz="2500" spc="125" dirty="0">
                <a:latin typeface="Tahoma"/>
                <a:cs typeface="Tahoma"/>
              </a:rPr>
              <a:t>amperios</a:t>
            </a:r>
            <a:r>
              <a:rPr sz="2500" spc="-110" dirty="0">
                <a:latin typeface="Tahoma"/>
                <a:cs typeface="Tahoma"/>
              </a:rPr>
              <a:t> </a:t>
            </a:r>
            <a:r>
              <a:rPr sz="2500" spc="-50" dirty="0">
                <a:latin typeface="Tahoma"/>
                <a:cs typeface="Tahoma"/>
              </a:rPr>
              <a:t>(VA)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6290" y="2078990"/>
            <a:ext cx="8729980" cy="4255135"/>
            <a:chOff x="1756290" y="2078990"/>
            <a:chExt cx="8729980" cy="4255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6290" y="2078990"/>
              <a:ext cx="8729525" cy="42082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5947" y="4439411"/>
              <a:ext cx="263651" cy="426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600" y="6033516"/>
              <a:ext cx="185927" cy="30022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14" dirty="0"/>
              <a:t>Potencia</a:t>
            </a:r>
            <a:r>
              <a:rPr sz="3100" spc="-160" dirty="0"/>
              <a:t> </a:t>
            </a:r>
            <a:r>
              <a:rPr sz="3100" spc="150" dirty="0"/>
              <a:t>en</a:t>
            </a:r>
            <a:r>
              <a:rPr sz="3100" spc="-155" dirty="0"/>
              <a:t> </a:t>
            </a:r>
            <a:r>
              <a:rPr sz="3100" spc="110" dirty="0"/>
              <a:t>circuitos</a:t>
            </a:r>
            <a:r>
              <a:rPr sz="3100" spc="-155" dirty="0"/>
              <a:t> </a:t>
            </a:r>
            <a:r>
              <a:rPr sz="3100" spc="150" dirty="0"/>
              <a:t>de</a:t>
            </a:r>
            <a:r>
              <a:rPr sz="3100" spc="-155" dirty="0"/>
              <a:t> </a:t>
            </a:r>
            <a:r>
              <a:rPr sz="3100" spc="90" dirty="0"/>
              <a:t>CA</a:t>
            </a:r>
            <a:r>
              <a:rPr sz="3100" spc="-160" dirty="0"/>
              <a:t> </a:t>
            </a:r>
            <a:r>
              <a:rPr sz="3100" spc="95" dirty="0"/>
              <a:t>Factor</a:t>
            </a:r>
            <a:r>
              <a:rPr sz="3100" spc="-155" dirty="0"/>
              <a:t> </a:t>
            </a:r>
            <a:r>
              <a:rPr sz="3100" spc="150" dirty="0"/>
              <a:t>de</a:t>
            </a:r>
            <a:r>
              <a:rPr sz="3100" spc="-155" dirty="0"/>
              <a:t> </a:t>
            </a:r>
            <a:r>
              <a:rPr sz="3100" spc="105" dirty="0"/>
              <a:t>potencia</a:t>
            </a:r>
            <a:endParaRPr sz="31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535940" y="1557020"/>
            <a:ext cx="67246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65" dirty="0">
                <a:latin typeface="Tahoma"/>
                <a:cs typeface="Tahoma"/>
              </a:rPr>
              <a:t>Factor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Potencia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-340" dirty="0">
                <a:latin typeface="Tahoma"/>
                <a:cs typeface="Tahoma"/>
              </a:rPr>
              <a:t>=</a:t>
            </a:r>
            <a:r>
              <a:rPr sz="2100" spc="-10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Potencia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Real/Potencia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Aparente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1959" y="1729739"/>
            <a:ext cx="9028080" cy="43098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4040504">
              <a:lnSpc>
                <a:spcPct val="100000"/>
              </a:lnSpc>
              <a:spcBef>
                <a:spcPts val="100"/>
              </a:spcBef>
            </a:pPr>
            <a:r>
              <a:rPr sz="3300" spc="100" dirty="0">
                <a:solidFill>
                  <a:srgbClr val="005238"/>
                </a:solidFill>
              </a:rPr>
              <a:t>resistencias</a:t>
            </a:r>
            <a:endParaRPr sz="33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99</a:t>
            </a:fld>
            <a:endParaRPr spc="-25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3115" y="1491704"/>
            <a:ext cx="3664561" cy="44334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862070">
              <a:lnSpc>
                <a:spcPct val="100000"/>
              </a:lnSpc>
              <a:spcBef>
                <a:spcPts val="100"/>
              </a:spcBef>
            </a:pPr>
            <a:r>
              <a:rPr sz="3800" spc="90" dirty="0"/>
              <a:t>Resistencia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100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490454"/>
            <a:ext cx="5492750" cy="259778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800" dirty="0">
                <a:latin typeface="Tahoma"/>
                <a:cs typeface="Tahoma"/>
              </a:rPr>
              <a:t>Se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opone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la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corriente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80" dirty="0">
                <a:latin typeface="Tahoma"/>
                <a:cs typeface="Tahoma"/>
              </a:rPr>
              <a:t>Convierte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65" dirty="0">
                <a:latin typeface="Tahoma"/>
                <a:cs typeface="Tahoma"/>
              </a:rPr>
              <a:t>la</a:t>
            </a:r>
            <a:r>
              <a:rPr sz="2200" spc="-105" dirty="0">
                <a:latin typeface="Tahoma"/>
                <a:cs typeface="Tahoma"/>
              </a:rPr>
              <a:t> </a:t>
            </a:r>
            <a:r>
              <a:rPr sz="2200" spc="90" dirty="0">
                <a:latin typeface="Tahoma"/>
                <a:cs typeface="Tahoma"/>
              </a:rPr>
              <a:t>energía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60" dirty="0">
                <a:latin typeface="Tahoma"/>
                <a:cs typeface="Tahoma"/>
              </a:rPr>
              <a:t>eléctrica</a:t>
            </a:r>
            <a:r>
              <a:rPr sz="2200" spc="-105" dirty="0">
                <a:latin typeface="Tahoma"/>
                <a:cs typeface="Tahoma"/>
              </a:rPr>
              <a:t> </a:t>
            </a:r>
            <a:r>
              <a:rPr sz="2200" spc="105" dirty="0">
                <a:latin typeface="Tahoma"/>
                <a:cs typeface="Tahoma"/>
              </a:rPr>
              <a:t>en</a:t>
            </a:r>
            <a:r>
              <a:rPr sz="2200" spc="-110" dirty="0">
                <a:latin typeface="Tahoma"/>
                <a:cs typeface="Tahoma"/>
              </a:rPr>
              <a:t> </a:t>
            </a:r>
            <a:r>
              <a:rPr sz="2200" spc="70" dirty="0">
                <a:latin typeface="Tahoma"/>
                <a:cs typeface="Tahoma"/>
              </a:rPr>
              <a:t>calor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130" dirty="0">
                <a:latin typeface="Tahoma"/>
                <a:cs typeface="Tahoma"/>
              </a:rPr>
              <a:t>Unidad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125" dirty="0">
                <a:latin typeface="Tahoma"/>
                <a:cs typeface="Tahoma"/>
              </a:rPr>
              <a:t>de</a:t>
            </a:r>
            <a:r>
              <a:rPr sz="2600" spc="-120" dirty="0">
                <a:latin typeface="Tahoma"/>
                <a:cs typeface="Tahoma"/>
              </a:rPr>
              <a:t> </a:t>
            </a:r>
            <a:r>
              <a:rPr sz="2600" spc="90" dirty="0">
                <a:latin typeface="Tahoma"/>
                <a:cs typeface="Tahoma"/>
              </a:rPr>
              <a:t>medida:</a:t>
            </a:r>
            <a:r>
              <a:rPr sz="2700" b="1" i="1" spc="90" dirty="0">
                <a:solidFill>
                  <a:srgbClr val="B43713"/>
                </a:solidFill>
                <a:latin typeface="Trebuchet MS"/>
                <a:cs typeface="Trebuchet MS"/>
              </a:rPr>
              <a:t>Ohmios</a:t>
            </a:r>
            <a:r>
              <a:rPr sz="2700" b="1" i="1" spc="-12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70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(Ω)</a:t>
            </a:r>
            <a:endParaRPr sz="2700">
              <a:latin typeface="Trebuchet MS"/>
              <a:cs typeface="Trebuchet MS"/>
            </a:endParaRPr>
          </a:p>
          <a:p>
            <a:pPr marL="469900" marR="5080" indent="-457200">
              <a:lnSpc>
                <a:spcPct val="126000"/>
              </a:lnSpc>
              <a:spcBef>
                <a:spcPts val="47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500" spc="65" dirty="0">
                <a:latin typeface="Tahoma"/>
                <a:cs typeface="Tahoma"/>
              </a:rPr>
              <a:t>A</a:t>
            </a:r>
            <a:r>
              <a:rPr sz="2600" b="1" i="1" spc="65" dirty="0">
                <a:solidFill>
                  <a:srgbClr val="B43713"/>
                </a:solidFill>
                <a:latin typeface="Trebuchet MS"/>
                <a:cs typeface="Trebuchet MS"/>
              </a:rPr>
              <a:t>Resistor</a:t>
            </a:r>
            <a:r>
              <a:rPr sz="2500" spc="65" dirty="0">
                <a:latin typeface="Tahoma"/>
                <a:cs typeface="Tahoma"/>
              </a:rPr>
              <a:t>proporciona</a:t>
            </a:r>
            <a:r>
              <a:rPr sz="2500" spc="-40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resistencia </a:t>
            </a:r>
            <a:r>
              <a:rPr sz="2500" spc="75" dirty="0">
                <a:latin typeface="Tahoma"/>
                <a:cs typeface="Tahoma"/>
              </a:rPr>
              <a:t>al</a:t>
            </a:r>
            <a:r>
              <a:rPr sz="2500" spc="-135" dirty="0">
                <a:latin typeface="Tahoma"/>
                <a:cs typeface="Tahoma"/>
              </a:rPr>
              <a:t> </a:t>
            </a:r>
            <a:r>
              <a:rPr sz="2500" spc="75" dirty="0">
                <a:latin typeface="Tahoma"/>
                <a:cs typeface="Tahoma"/>
              </a:rPr>
              <a:t>circuito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85" y="1486095"/>
            <a:ext cx="7130612" cy="39844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879" y="1549908"/>
            <a:ext cx="3873275" cy="373127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3862070">
              <a:lnSpc>
                <a:spcPct val="100000"/>
              </a:lnSpc>
              <a:spcBef>
                <a:spcPts val="100"/>
              </a:spcBef>
            </a:pPr>
            <a:r>
              <a:rPr sz="3800" spc="90" dirty="0"/>
              <a:t>Resistencia</a:t>
            </a:r>
            <a:endParaRPr sz="3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101</a:t>
            </a:fld>
            <a:endParaRPr spc="-25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4" rIns="0" bIns="0" rtlCol="0">
            <a:spAutoFit/>
          </a:bodyPr>
          <a:lstStyle/>
          <a:p>
            <a:pPr marL="4040504">
              <a:lnSpc>
                <a:spcPct val="100000"/>
              </a:lnSpc>
              <a:spcBef>
                <a:spcPts val="100"/>
              </a:spcBef>
            </a:pPr>
            <a:r>
              <a:rPr sz="3300" spc="100" dirty="0"/>
              <a:t>resistencias</a:t>
            </a:r>
            <a:endParaRPr sz="33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9150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pc="60" dirty="0"/>
              <a:t>La</a:t>
            </a:r>
            <a:r>
              <a:rPr spc="-90" dirty="0"/>
              <a:t> </a:t>
            </a:r>
            <a:r>
              <a:rPr spc="65" dirty="0"/>
              <a:t>resistencia</a:t>
            </a:r>
            <a:r>
              <a:rPr spc="-90" dirty="0"/>
              <a:t> </a:t>
            </a:r>
            <a:r>
              <a:rPr spc="95" dirty="0"/>
              <a:t>depende</a:t>
            </a:r>
            <a:r>
              <a:rPr spc="-90" dirty="0"/>
              <a:t> </a:t>
            </a:r>
            <a:r>
              <a:rPr spc="-25" dirty="0"/>
              <a:t>de:</a:t>
            </a:r>
          </a:p>
          <a:p>
            <a:pPr marL="413384">
              <a:lnSpc>
                <a:spcPct val="100000"/>
              </a:lnSpc>
              <a:spcBef>
                <a:spcPts val="1080"/>
              </a:spcBef>
            </a:pPr>
            <a:r>
              <a:rPr sz="2050" b="1" i="1" spc="-10" dirty="0">
                <a:solidFill>
                  <a:srgbClr val="00395D"/>
                </a:solidFill>
                <a:latin typeface="Trebuchet MS"/>
                <a:cs typeface="Trebuchet MS"/>
              </a:rPr>
              <a:t>Resistividad</a:t>
            </a:r>
            <a:endParaRPr sz="2050">
              <a:latin typeface="Trebuchet MS"/>
              <a:cs typeface="Trebuchet MS"/>
            </a:endParaRPr>
          </a:p>
          <a:p>
            <a:pPr marL="927100" marR="1416685">
              <a:lnSpc>
                <a:spcPct val="122000"/>
              </a:lnSpc>
              <a:spcBef>
                <a:spcPts val="600"/>
              </a:spcBef>
            </a:pPr>
            <a:r>
              <a:rPr dirty="0"/>
              <a:t>El</a:t>
            </a:r>
            <a:r>
              <a:rPr spc="-70" dirty="0"/>
              <a:t> </a:t>
            </a:r>
            <a:r>
              <a:rPr spc="80" dirty="0"/>
              <a:t>material</a:t>
            </a:r>
            <a:r>
              <a:rPr spc="-65" dirty="0"/>
              <a:t> </a:t>
            </a:r>
            <a:r>
              <a:rPr spc="85" dirty="0"/>
              <a:t>conductor</a:t>
            </a:r>
            <a:r>
              <a:rPr spc="-65" dirty="0"/>
              <a:t> </a:t>
            </a:r>
            <a:r>
              <a:rPr spc="65" dirty="0"/>
              <a:t>tiene</a:t>
            </a:r>
            <a:r>
              <a:rPr spc="-65" dirty="0"/>
              <a:t> </a:t>
            </a:r>
            <a:r>
              <a:rPr dirty="0"/>
              <a:t>baja</a:t>
            </a:r>
            <a:r>
              <a:rPr spc="-65" dirty="0"/>
              <a:t> </a:t>
            </a:r>
            <a:r>
              <a:rPr spc="55" dirty="0"/>
              <a:t>resistividad,</a:t>
            </a:r>
            <a:r>
              <a:rPr spc="-65" dirty="0"/>
              <a:t> </a:t>
            </a:r>
            <a:r>
              <a:rPr spc="80" dirty="0"/>
              <a:t>los</a:t>
            </a:r>
            <a:r>
              <a:rPr spc="-65" dirty="0"/>
              <a:t> </a:t>
            </a:r>
            <a:r>
              <a:rPr spc="75" dirty="0"/>
              <a:t>aisladores</a:t>
            </a:r>
            <a:r>
              <a:rPr spc="-70" dirty="0"/>
              <a:t> </a:t>
            </a:r>
            <a:r>
              <a:rPr spc="80" dirty="0"/>
              <a:t>tienen</a:t>
            </a:r>
            <a:r>
              <a:rPr spc="-65" dirty="0"/>
              <a:t> </a:t>
            </a:r>
            <a:r>
              <a:rPr spc="35" dirty="0"/>
              <a:t>alta </a:t>
            </a:r>
            <a:r>
              <a:rPr spc="55" dirty="0"/>
              <a:t>resistividad</a:t>
            </a:r>
          </a:p>
          <a:p>
            <a:pPr marL="413384">
              <a:lnSpc>
                <a:spcPct val="100000"/>
              </a:lnSpc>
              <a:spcBef>
                <a:spcPts val="530"/>
              </a:spcBef>
            </a:pPr>
            <a:r>
              <a:rPr sz="2600" b="1" i="1" spc="-10" dirty="0">
                <a:solidFill>
                  <a:srgbClr val="00395D"/>
                </a:solidFill>
                <a:latin typeface="Trebuchet MS"/>
                <a:cs typeface="Trebuchet MS"/>
              </a:rPr>
              <a:t>Largo</a:t>
            </a:r>
            <a:endParaRPr sz="2600">
              <a:latin typeface="Trebuchet MS"/>
              <a:cs typeface="Trebuchet MS"/>
            </a:endParaRPr>
          </a:p>
          <a:p>
            <a:pPr marL="413384" marR="1434465" indent="513715">
              <a:lnSpc>
                <a:spcPts val="3529"/>
              </a:lnSpc>
              <a:spcBef>
                <a:spcPts val="200"/>
              </a:spcBef>
            </a:pPr>
            <a:r>
              <a:rPr spc="90" dirty="0"/>
              <a:t>Disminuir</a:t>
            </a:r>
            <a:r>
              <a:rPr spc="-85" dirty="0"/>
              <a:t> </a:t>
            </a:r>
            <a:r>
              <a:rPr spc="60" dirty="0"/>
              <a:t>la</a:t>
            </a:r>
            <a:r>
              <a:rPr spc="-85" dirty="0"/>
              <a:t> </a:t>
            </a:r>
            <a:r>
              <a:rPr spc="95" dirty="0"/>
              <a:t>longitud</a:t>
            </a:r>
            <a:r>
              <a:rPr spc="-85" dirty="0"/>
              <a:t> </a:t>
            </a:r>
            <a:r>
              <a:rPr spc="75" dirty="0"/>
              <a:t>del</a:t>
            </a:r>
            <a:r>
              <a:rPr spc="-85" dirty="0"/>
              <a:t> </a:t>
            </a:r>
            <a:r>
              <a:rPr spc="80" dirty="0"/>
              <a:t>material</a:t>
            </a:r>
            <a:r>
              <a:rPr spc="-80" dirty="0"/>
              <a:t> </a:t>
            </a:r>
            <a:r>
              <a:rPr spc="85" dirty="0"/>
              <a:t>disminuye</a:t>
            </a:r>
            <a:r>
              <a:rPr spc="-85" dirty="0"/>
              <a:t> </a:t>
            </a:r>
            <a:r>
              <a:rPr spc="60" dirty="0"/>
              <a:t>la</a:t>
            </a:r>
            <a:r>
              <a:rPr spc="-85" dirty="0"/>
              <a:t> </a:t>
            </a:r>
            <a:r>
              <a:rPr spc="55" dirty="0"/>
              <a:t>resistencia.</a:t>
            </a:r>
            <a:r>
              <a:rPr spc="-85" dirty="0"/>
              <a:t> </a:t>
            </a:r>
            <a:r>
              <a:rPr sz="2050" b="1" i="1" dirty="0">
                <a:solidFill>
                  <a:srgbClr val="00395D"/>
                </a:solidFill>
                <a:latin typeface="Trebuchet MS"/>
                <a:cs typeface="Trebuchet MS"/>
              </a:rPr>
              <a:t>área</a:t>
            </a:r>
            <a:r>
              <a:rPr sz="2050" b="1" i="1" spc="-80" dirty="0">
                <a:solidFill>
                  <a:srgbClr val="00395D"/>
                </a:solidFill>
                <a:latin typeface="Trebuchet MS"/>
                <a:cs typeface="Trebuchet MS"/>
              </a:rPr>
              <a:t> </a:t>
            </a:r>
            <a:r>
              <a:rPr sz="2050" b="1" i="1" dirty="0">
                <a:solidFill>
                  <a:srgbClr val="00395D"/>
                </a:solidFill>
                <a:latin typeface="Trebuchet MS"/>
                <a:cs typeface="Trebuchet MS"/>
              </a:rPr>
              <a:t>de</a:t>
            </a:r>
            <a:r>
              <a:rPr sz="2050" b="1" i="1" spc="-75" dirty="0">
                <a:solidFill>
                  <a:srgbClr val="00395D"/>
                </a:solidFill>
                <a:latin typeface="Trebuchet MS"/>
                <a:cs typeface="Trebuchet MS"/>
              </a:rPr>
              <a:t> </a:t>
            </a:r>
            <a:r>
              <a:rPr sz="2050" b="1" i="1" spc="-25" dirty="0">
                <a:solidFill>
                  <a:srgbClr val="00395D"/>
                </a:solidFill>
                <a:latin typeface="Trebuchet MS"/>
                <a:cs typeface="Trebuchet MS"/>
              </a:rPr>
              <a:t>la </a:t>
            </a:r>
            <a:r>
              <a:rPr sz="2050" b="1" i="1" dirty="0">
                <a:solidFill>
                  <a:srgbClr val="00395D"/>
                </a:solidFill>
                <a:latin typeface="Trebuchet MS"/>
                <a:cs typeface="Trebuchet MS"/>
              </a:rPr>
              <a:t>sección</a:t>
            </a:r>
            <a:r>
              <a:rPr sz="2050" b="1" i="1" spc="175" dirty="0">
                <a:solidFill>
                  <a:srgbClr val="00395D"/>
                </a:solidFill>
                <a:latin typeface="Trebuchet MS"/>
                <a:cs typeface="Trebuchet MS"/>
              </a:rPr>
              <a:t> </a:t>
            </a:r>
            <a:r>
              <a:rPr sz="2050" b="1" i="1" spc="-10" dirty="0">
                <a:solidFill>
                  <a:srgbClr val="00395D"/>
                </a:solidFill>
                <a:latin typeface="Trebuchet MS"/>
                <a:cs typeface="Trebuchet MS"/>
              </a:rPr>
              <a:t>transversal</a:t>
            </a:r>
            <a:endParaRPr sz="2050">
              <a:latin typeface="Trebuchet MS"/>
              <a:cs typeface="Trebuchet MS"/>
            </a:endParaRPr>
          </a:p>
          <a:p>
            <a:pPr marL="927100" marR="5080">
              <a:lnSpc>
                <a:spcPts val="3529"/>
              </a:lnSpc>
              <a:spcBef>
                <a:spcPts val="10"/>
              </a:spcBef>
            </a:pPr>
            <a:r>
              <a:rPr sz="1900" spc="60" dirty="0"/>
              <a:t>Al</a:t>
            </a:r>
            <a:r>
              <a:rPr sz="1900" spc="-90" dirty="0"/>
              <a:t> </a:t>
            </a:r>
            <a:r>
              <a:rPr sz="1900" spc="90" dirty="0"/>
              <a:t>aumentar</a:t>
            </a:r>
            <a:r>
              <a:rPr sz="1900" spc="-85" dirty="0"/>
              <a:t> </a:t>
            </a:r>
            <a:r>
              <a:rPr sz="1900" spc="55" dirty="0"/>
              <a:t>el</a:t>
            </a:r>
            <a:r>
              <a:rPr sz="1900" spc="-85" dirty="0"/>
              <a:t> </a:t>
            </a:r>
            <a:r>
              <a:rPr sz="1900" spc="70" dirty="0"/>
              <a:t>área</a:t>
            </a:r>
            <a:r>
              <a:rPr sz="1900" spc="-85" dirty="0"/>
              <a:t> </a:t>
            </a:r>
            <a:r>
              <a:rPr sz="1900" spc="90" dirty="0"/>
              <a:t>de</a:t>
            </a:r>
            <a:r>
              <a:rPr sz="1900" spc="-85" dirty="0"/>
              <a:t> </a:t>
            </a:r>
            <a:r>
              <a:rPr sz="1900" spc="55" dirty="0"/>
              <a:t>la</a:t>
            </a:r>
            <a:r>
              <a:rPr sz="1900" spc="-85" dirty="0"/>
              <a:t> </a:t>
            </a:r>
            <a:r>
              <a:rPr sz="1900" spc="70" dirty="0"/>
              <a:t>sección</a:t>
            </a:r>
            <a:r>
              <a:rPr sz="1900" spc="-85" dirty="0"/>
              <a:t> </a:t>
            </a:r>
            <a:r>
              <a:rPr sz="1900" spc="65" dirty="0"/>
              <a:t>transversal</a:t>
            </a:r>
            <a:r>
              <a:rPr sz="1900" spc="-90" dirty="0"/>
              <a:t> </a:t>
            </a:r>
            <a:r>
              <a:rPr sz="1900" spc="70" dirty="0"/>
              <a:t>del</a:t>
            </a:r>
            <a:r>
              <a:rPr sz="1900" spc="-85" dirty="0"/>
              <a:t> </a:t>
            </a:r>
            <a:r>
              <a:rPr sz="1900" spc="55" dirty="0"/>
              <a:t>material,</a:t>
            </a:r>
            <a:r>
              <a:rPr sz="1900" spc="-85" dirty="0"/>
              <a:t> </a:t>
            </a:r>
            <a:r>
              <a:rPr sz="1900" spc="80" dirty="0"/>
              <a:t>disminuye</a:t>
            </a:r>
            <a:r>
              <a:rPr sz="1900" spc="-85" dirty="0"/>
              <a:t> </a:t>
            </a:r>
            <a:r>
              <a:rPr sz="1900" spc="55" dirty="0"/>
              <a:t>la</a:t>
            </a:r>
            <a:r>
              <a:rPr sz="1900" spc="-85" dirty="0"/>
              <a:t> </a:t>
            </a:r>
            <a:r>
              <a:rPr sz="1900" spc="50" dirty="0"/>
              <a:t>resistencia.</a:t>
            </a:r>
            <a:r>
              <a:rPr sz="1900" spc="-85" dirty="0"/>
              <a:t> </a:t>
            </a:r>
            <a:r>
              <a:rPr sz="1950" b="1" i="1" spc="-25" dirty="0">
                <a:solidFill>
                  <a:srgbClr val="00395D"/>
                </a:solidFill>
                <a:latin typeface="Trebuchet MS"/>
                <a:cs typeface="Trebuchet MS"/>
              </a:rPr>
              <a:t>La </a:t>
            </a:r>
            <a:r>
              <a:rPr sz="1950" b="1" i="1" spc="-10" dirty="0">
                <a:solidFill>
                  <a:srgbClr val="00395D"/>
                </a:solidFill>
                <a:latin typeface="Trebuchet MS"/>
                <a:cs typeface="Trebuchet MS"/>
              </a:rPr>
              <a:t>temperatura</a:t>
            </a:r>
            <a:endParaRPr sz="195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830"/>
              </a:spcBef>
            </a:pPr>
            <a:r>
              <a:rPr spc="80" dirty="0"/>
              <a:t>Cuanto</a:t>
            </a:r>
            <a:r>
              <a:rPr spc="-95" dirty="0"/>
              <a:t> </a:t>
            </a:r>
            <a:r>
              <a:rPr spc="105" dirty="0"/>
              <a:t>más</a:t>
            </a:r>
            <a:r>
              <a:rPr spc="-90" dirty="0"/>
              <a:t> </a:t>
            </a:r>
            <a:r>
              <a:rPr spc="65" dirty="0"/>
              <a:t>caliente</a:t>
            </a:r>
            <a:r>
              <a:rPr spc="-90" dirty="0"/>
              <a:t> </a:t>
            </a:r>
            <a:r>
              <a:rPr spc="65" dirty="0"/>
              <a:t>es</a:t>
            </a:r>
            <a:r>
              <a:rPr spc="-90" dirty="0"/>
              <a:t> </a:t>
            </a:r>
            <a:r>
              <a:rPr spc="60" dirty="0"/>
              <a:t>el</a:t>
            </a:r>
            <a:r>
              <a:rPr spc="-90" dirty="0"/>
              <a:t> </a:t>
            </a:r>
            <a:r>
              <a:rPr spc="75" dirty="0"/>
              <a:t>alambre,</a:t>
            </a:r>
            <a:r>
              <a:rPr spc="-90" dirty="0"/>
              <a:t> </a:t>
            </a:r>
            <a:r>
              <a:rPr spc="105" dirty="0"/>
              <a:t>más</a:t>
            </a:r>
            <a:r>
              <a:rPr spc="-90" dirty="0"/>
              <a:t> </a:t>
            </a:r>
            <a:r>
              <a:rPr spc="65" dirty="0"/>
              <a:t>resistencia</a:t>
            </a:r>
            <a:r>
              <a:rPr spc="-90" dirty="0"/>
              <a:t> </a:t>
            </a:r>
            <a:r>
              <a:rPr spc="75" dirty="0"/>
              <a:t>exhibe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944" rIns="0" bIns="0" rtlCol="0">
            <a:spAutoFit/>
          </a:bodyPr>
          <a:lstStyle/>
          <a:p>
            <a:pPr marL="3868420">
              <a:lnSpc>
                <a:spcPct val="100000"/>
              </a:lnSpc>
              <a:spcBef>
                <a:spcPts val="100"/>
              </a:spcBef>
            </a:pPr>
            <a:r>
              <a:rPr sz="2800" spc="120" dirty="0">
                <a:solidFill>
                  <a:srgbClr val="005238"/>
                </a:solidFill>
              </a:rPr>
              <a:t>Condensadores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375840"/>
            <a:ext cx="9745980" cy="390525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500" b="1" i="1" spc="-30" dirty="0">
                <a:solidFill>
                  <a:srgbClr val="B43713"/>
                </a:solidFill>
                <a:latin typeface="Trebuchet MS"/>
                <a:cs typeface="Trebuchet MS"/>
              </a:rPr>
              <a:t>Capacitancia</a:t>
            </a:r>
            <a:r>
              <a:rPr sz="2500" b="1" i="1" spc="-85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50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(C)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39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dirty="0">
                <a:latin typeface="Tahoma"/>
                <a:cs typeface="Tahoma"/>
              </a:rPr>
              <a:t>Se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125" dirty="0">
                <a:latin typeface="Tahoma"/>
                <a:cs typeface="Tahoma"/>
              </a:rPr>
              <a:t>opone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65" dirty="0">
                <a:latin typeface="Tahoma"/>
                <a:cs typeface="Tahoma"/>
              </a:rPr>
              <a:t>al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105" dirty="0">
                <a:latin typeface="Tahoma"/>
                <a:cs typeface="Tahoma"/>
              </a:rPr>
              <a:t>cambio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45" dirty="0">
                <a:latin typeface="Tahoma"/>
                <a:cs typeface="Tahoma"/>
              </a:rPr>
              <a:t>voltaje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600" spc="130" dirty="0">
                <a:latin typeface="Tahoma"/>
                <a:cs typeface="Tahoma"/>
              </a:rPr>
              <a:t>Unidad</a:t>
            </a:r>
            <a:r>
              <a:rPr sz="2600" spc="-25" dirty="0">
                <a:latin typeface="Tahoma"/>
                <a:cs typeface="Tahoma"/>
              </a:rPr>
              <a:t> </a:t>
            </a:r>
            <a:r>
              <a:rPr sz="2600" spc="125" dirty="0">
                <a:latin typeface="Tahoma"/>
                <a:cs typeface="Tahoma"/>
              </a:rPr>
              <a:t>de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medida:</a:t>
            </a:r>
            <a:r>
              <a:rPr sz="2700" b="1" i="1" dirty="0">
                <a:solidFill>
                  <a:srgbClr val="B43713"/>
                </a:solidFill>
                <a:latin typeface="Trebuchet MS"/>
                <a:cs typeface="Trebuchet MS"/>
              </a:rPr>
              <a:t>Faradios</a:t>
            </a:r>
            <a:r>
              <a:rPr sz="270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 (F)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95" dirty="0">
                <a:latin typeface="Tahoma"/>
                <a:cs typeface="Tahoma"/>
              </a:rPr>
              <a:t>Almacena</a:t>
            </a:r>
            <a:r>
              <a:rPr sz="2300" spc="-105" dirty="0">
                <a:latin typeface="Tahoma"/>
                <a:cs typeface="Tahoma"/>
              </a:rPr>
              <a:t> </a:t>
            </a:r>
            <a:r>
              <a:rPr sz="2300" spc="85" dirty="0">
                <a:latin typeface="Tahoma"/>
                <a:cs typeface="Tahoma"/>
              </a:rPr>
              <a:t>carga</a:t>
            </a:r>
            <a:r>
              <a:rPr sz="2300" spc="-100" dirty="0">
                <a:latin typeface="Tahoma"/>
                <a:cs typeface="Tahoma"/>
              </a:rPr>
              <a:t> </a:t>
            </a:r>
            <a:r>
              <a:rPr sz="2300" spc="55" dirty="0">
                <a:latin typeface="Tahoma"/>
                <a:cs typeface="Tahoma"/>
              </a:rPr>
              <a:t>eléctrica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300" spc="100" dirty="0">
                <a:latin typeface="Tahoma"/>
                <a:cs typeface="Tahoma"/>
              </a:rPr>
              <a:t>Dos</a:t>
            </a:r>
            <a:r>
              <a:rPr sz="2300" spc="-120" dirty="0">
                <a:latin typeface="Tahoma"/>
                <a:cs typeface="Tahoma"/>
              </a:rPr>
              <a:t> </a:t>
            </a:r>
            <a:r>
              <a:rPr sz="2300" spc="70" dirty="0">
                <a:latin typeface="Tahoma"/>
                <a:cs typeface="Tahoma"/>
              </a:rPr>
              <a:t>placas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00" dirty="0">
                <a:latin typeface="Tahoma"/>
                <a:cs typeface="Tahoma"/>
              </a:rPr>
              <a:t>metal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90" dirty="0">
                <a:latin typeface="Tahoma"/>
                <a:cs typeface="Tahoma"/>
              </a:rPr>
              <a:t>separadas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30" dirty="0">
                <a:latin typeface="Tahoma"/>
                <a:cs typeface="Tahoma"/>
              </a:rPr>
              <a:t>por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una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00" dirty="0">
                <a:latin typeface="Tahoma"/>
                <a:cs typeface="Tahoma"/>
              </a:rPr>
              <a:t>lámina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75" dirty="0">
                <a:latin typeface="Tahoma"/>
                <a:cs typeface="Tahoma"/>
              </a:rPr>
              <a:t>aislante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110" dirty="0">
                <a:latin typeface="Tahoma"/>
                <a:cs typeface="Tahoma"/>
              </a:rPr>
              <a:t>de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55" dirty="0">
                <a:latin typeface="Tahoma"/>
                <a:cs typeface="Tahoma"/>
              </a:rPr>
              <a:t>material.</a:t>
            </a:r>
            <a:endParaRPr sz="2300">
              <a:latin typeface="Tahoma"/>
              <a:cs typeface="Tahoma"/>
            </a:endParaRPr>
          </a:p>
          <a:p>
            <a:pPr marL="469900" marR="2670810" indent="-457200">
              <a:lnSpc>
                <a:spcPts val="4440"/>
              </a:lnSpc>
              <a:spcBef>
                <a:spcPts val="21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dirty="0">
                <a:latin typeface="Tahoma"/>
                <a:cs typeface="Tahoma"/>
              </a:rPr>
              <a:t>El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flujo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corriente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acumula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carga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en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las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placas.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-120" dirty="0">
                <a:solidFill>
                  <a:srgbClr val="00395D"/>
                </a:solidFill>
                <a:latin typeface="Arial Black"/>
                <a:cs typeface="Arial Black"/>
              </a:rPr>
              <a:t>Los </a:t>
            </a:r>
            <a:r>
              <a:rPr sz="2100" spc="-140" dirty="0">
                <a:solidFill>
                  <a:srgbClr val="00395D"/>
                </a:solidFill>
                <a:latin typeface="Arial Black"/>
                <a:cs typeface="Arial Black"/>
              </a:rPr>
              <a:t>condensadores</a:t>
            </a:r>
            <a:r>
              <a:rPr sz="2100" spc="-11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100" spc="-210" dirty="0">
                <a:solidFill>
                  <a:srgbClr val="00395D"/>
                </a:solidFill>
                <a:latin typeface="Arial Black"/>
                <a:cs typeface="Arial Black"/>
              </a:rPr>
              <a:t>se</a:t>
            </a:r>
            <a:r>
              <a:rPr sz="2100" spc="-11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100" spc="-80" dirty="0">
                <a:solidFill>
                  <a:srgbClr val="00395D"/>
                </a:solidFill>
                <a:latin typeface="Arial Black"/>
                <a:cs typeface="Arial Black"/>
              </a:rPr>
              <a:t>utilizan</a:t>
            </a:r>
            <a:r>
              <a:rPr sz="2100" spc="-11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100" spc="-65" dirty="0">
                <a:solidFill>
                  <a:srgbClr val="00395D"/>
                </a:solidFill>
                <a:latin typeface="Arial Black"/>
                <a:cs typeface="Arial Black"/>
              </a:rPr>
              <a:t>para</a:t>
            </a:r>
            <a:r>
              <a:rPr sz="2100" spc="-65" dirty="0">
                <a:solidFill>
                  <a:srgbClr val="B43713"/>
                </a:solidFill>
                <a:latin typeface="Arial Black"/>
                <a:cs typeface="Arial Black"/>
              </a:rPr>
              <a:t>AUMENTO</a:t>
            </a:r>
            <a:r>
              <a:rPr sz="2100" spc="-65" dirty="0">
                <a:solidFill>
                  <a:srgbClr val="00395D"/>
                </a:solidFill>
                <a:latin typeface="Arial Black"/>
                <a:cs typeface="Arial Black"/>
              </a:rPr>
              <a:t>Voltaje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2444" y="2959607"/>
            <a:ext cx="0" cy="2133600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599"/>
                </a:lnTo>
              </a:path>
            </a:pathLst>
          </a:custGeom>
          <a:ln w="76200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09644" y="2959607"/>
            <a:ext cx="0" cy="2133600"/>
          </a:xfrm>
          <a:custGeom>
            <a:avLst/>
            <a:gdLst/>
            <a:ahLst/>
            <a:cxnLst/>
            <a:rect l="l" t="t" r="r" b="b"/>
            <a:pathLst>
              <a:path h="2133600">
                <a:moveTo>
                  <a:pt x="0" y="0"/>
                </a:moveTo>
                <a:lnTo>
                  <a:pt x="0" y="2133599"/>
                </a:lnTo>
              </a:path>
            </a:pathLst>
          </a:custGeom>
          <a:ln w="76200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83508" y="2960370"/>
            <a:ext cx="190500" cy="2133600"/>
          </a:xfrm>
          <a:custGeom>
            <a:avLst/>
            <a:gdLst/>
            <a:ahLst/>
            <a:cxnLst/>
            <a:rect l="l" t="t" r="r" b="b"/>
            <a:pathLst>
              <a:path w="190500" h="2133600">
                <a:moveTo>
                  <a:pt x="0" y="2133599"/>
                </a:moveTo>
                <a:lnTo>
                  <a:pt x="190500" y="2133599"/>
                </a:lnTo>
                <a:lnTo>
                  <a:pt x="190500" y="0"/>
                </a:lnTo>
                <a:lnTo>
                  <a:pt x="0" y="0"/>
                </a:lnTo>
                <a:lnTo>
                  <a:pt x="0" y="2133599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38044" y="402640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0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09644" y="402640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0">
            <a:solidFill>
              <a:srgbClr val="0039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2533" y="2340736"/>
            <a:ext cx="557276" cy="61950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719829" y="5169408"/>
            <a:ext cx="111760" cy="381635"/>
          </a:xfrm>
          <a:custGeom>
            <a:avLst/>
            <a:gdLst/>
            <a:ahLst/>
            <a:cxnLst/>
            <a:rect l="l" t="t" r="r" b="b"/>
            <a:pathLst>
              <a:path w="111760" h="381635">
                <a:moveTo>
                  <a:pt x="32340" y="184187"/>
                </a:moveTo>
                <a:lnTo>
                  <a:pt x="31242" y="184658"/>
                </a:lnTo>
                <a:lnTo>
                  <a:pt x="27178" y="186309"/>
                </a:lnTo>
                <a:lnTo>
                  <a:pt x="23241" y="191389"/>
                </a:lnTo>
                <a:lnTo>
                  <a:pt x="10668" y="236093"/>
                </a:lnTo>
                <a:lnTo>
                  <a:pt x="5080" y="278257"/>
                </a:lnTo>
                <a:lnTo>
                  <a:pt x="635" y="345313"/>
                </a:lnTo>
                <a:lnTo>
                  <a:pt x="0" y="380873"/>
                </a:lnTo>
                <a:lnTo>
                  <a:pt x="12700" y="381127"/>
                </a:lnTo>
                <a:lnTo>
                  <a:pt x="13204" y="345821"/>
                </a:lnTo>
                <a:lnTo>
                  <a:pt x="15175" y="310642"/>
                </a:lnTo>
                <a:lnTo>
                  <a:pt x="16256" y="295148"/>
                </a:lnTo>
                <a:lnTo>
                  <a:pt x="17767" y="279654"/>
                </a:lnTo>
                <a:lnTo>
                  <a:pt x="19415" y="264795"/>
                </a:lnTo>
                <a:lnTo>
                  <a:pt x="19447" y="264668"/>
                </a:lnTo>
                <a:lnTo>
                  <a:pt x="21192" y="250952"/>
                </a:lnTo>
                <a:lnTo>
                  <a:pt x="23220" y="238252"/>
                </a:lnTo>
                <a:lnTo>
                  <a:pt x="25225" y="227076"/>
                </a:lnTo>
                <a:lnTo>
                  <a:pt x="25329" y="226822"/>
                </a:lnTo>
                <a:lnTo>
                  <a:pt x="27474" y="217170"/>
                </a:lnTo>
                <a:lnTo>
                  <a:pt x="29738" y="208915"/>
                </a:lnTo>
                <a:lnTo>
                  <a:pt x="31823" y="202819"/>
                </a:lnTo>
                <a:lnTo>
                  <a:pt x="32131" y="201930"/>
                </a:lnTo>
                <a:lnTo>
                  <a:pt x="33794" y="198628"/>
                </a:lnTo>
                <a:lnTo>
                  <a:pt x="33655" y="198628"/>
                </a:lnTo>
                <a:lnTo>
                  <a:pt x="34290" y="197612"/>
                </a:lnTo>
                <a:lnTo>
                  <a:pt x="34467" y="197612"/>
                </a:lnTo>
                <a:lnTo>
                  <a:pt x="33528" y="197485"/>
                </a:lnTo>
                <a:lnTo>
                  <a:pt x="36195" y="195453"/>
                </a:lnTo>
                <a:lnTo>
                  <a:pt x="38324" y="195453"/>
                </a:lnTo>
                <a:lnTo>
                  <a:pt x="40259" y="194691"/>
                </a:lnTo>
                <a:lnTo>
                  <a:pt x="44196" y="189611"/>
                </a:lnTo>
                <a:lnTo>
                  <a:pt x="46143" y="185547"/>
                </a:lnTo>
                <a:lnTo>
                  <a:pt x="31242" y="185547"/>
                </a:lnTo>
                <a:lnTo>
                  <a:pt x="32340" y="184187"/>
                </a:lnTo>
                <a:close/>
              </a:path>
              <a:path w="111760" h="381635">
                <a:moveTo>
                  <a:pt x="13222" y="345567"/>
                </a:moveTo>
                <a:lnTo>
                  <a:pt x="13208" y="345821"/>
                </a:lnTo>
                <a:lnTo>
                  <a:pt x="13222" y="345567"/>
                </a:lnTo>
                <a:close/>
              </a:path>
              <a:path w="111760" h="381635">
                <a:moveTo>
                  <a:pt x="15121" y="311404"/>
                </a:moveTo>
                <a:close/>
              </a:path>
              <a:path w="111760" h="381635">
                <a:moveTo>
                  <a:pt x="17780" y="279527"/>
                </a:moveTo>
                <a:lnTo>
                  <a:pt x="17653" y="279654"/>
                </a:lnTo>
                <a:lnTo>
                  <a:pt x="17780" y="279527"/>
                </a:lnTo>
                <a:close/>
              </a:path>
              <a:path w="111760" h="381635">
                <a:moveTo>
                  <a:pt x="19447" y="264668"/>
                </a:moveTo>
                <a:lnTo>
                  <a:pt x="19431" y="264795"/>
                </a:lnTo>
                <a:lnTo>
                  <a:pt x="19447" y="264668"/>
                </a:lnTo>
                <a:close/>
              </a:path>
              <a:path w="111760" h="381635">
                <a:moveTo>
                  <a:pt x="21229" y="250825"/>
                </a:moveTo>
                <a:close/>
              </a:path>
              <a:path w="111760" h="381635">
                <a:moveTo>
                  <a:pt x="23241" y="238125"/>
                </a:moveTo>
                <a:close/>
              </a:path>
              <a:path w="111760" h="381635">
                <a:moveTo>
                  <a:pt x="25329" y="226822"/>
                </a:moveTo>
                <a:lnTo>
                  <a:pt x="25273" y="227076"/>
                </a:lnTo>
                <a:lnTo>
                  <a:pt x="25329" y="226822"/>
                </a:lnTo>
                <a:close/>
              </a:path>
              <a:path w="111760" h="381635">
                <a:moveTo>
                  <a:pt x="27559" y="216789"/>
                </a:moveTo>
                <a:lnTo>
                  <a:pt x="27432" y="217170"/>
                </a:lnTo>
                <a:lnTo>
                  <a:pt x="27559" y="216789"/>
                </a:lnTo>
                <a:close/>
              </a:path>
              <a:path w="111760" h="381635">
                <a:moveTo>
                  <a:pt x="29825" y="208603"/>
                </a:moveTo>
                <a:lnTo>
                  <a:pt x="29718" y="208915"/>
                </a:lnTo>
                <a:lnTo>
                  <a:pt x="29825" y="208603"/>
                </a:lnTo>
                <a:close/>
              </a:path>
              <a:path w="111760" h="381635">
                <a:moveTo>
                  <a:pt x="32131" y="201930"/>
                </a:moveTo>
                <a:lnTo>
                  <a:pt x="31750" y="202819"/>
                </a:lnTo>
                <a:lnTo>
                  <a:pt x="32003" y="202299"/>
                </a:lnTo>
                <a:lnTo>
                  <a:pt x="32131" y="201930"/>
                </a:lnTo>
                <a:close/>
              </a:path>
              <a:path w="111760" h="381635">
                <a:moveTo>
                  <a:pt x="32003" y="202299"/>
                </a:moveTo>
                <a:lnTo>
                  <a:pt x="31750" y="202819"/>
                </a:lnTo>
                <a:lnTo>
                  <a:pt x="32003" y="202299"/>
                </a:lnTo>
                <a:close/>
              </a:path>
              <a:path w="111760" h="381635">
                <a:moveTo>
                  <a:pt x="32183" y="201930"/>
                </a:moveTo>
                <a:lnTo>
                  <a:pt x="32003" y="202299"/>
                </a:lnTo>
                <a:lnTo>
                  <a:pt x="32183" y="201930"/>
                </a:lnTo>
                <a:close/>
              </a:path>
              <a:path w="111760" h="381635">
                <a:moveTo>
                  <a:pt x="34290" y="197612"/>
                </a:moveTo>
                <a:lnTo>
                  <a:pt x="33655" y="198628"/>
                </a:lnTo>
                <a:lnTo>
                  <a:pt x="34012" y="198181"/>
                </a:lnTo>
                <a:lnTo>
                  <a:pt x="34290" y="197612"/>
                </a:lnTo>
                <a:close/>
              </a:path>
              <a:path w="111760" h="381635">
                <a:moveTo>
                  <a:pt x="34012" y="198181"/>
                </a:moveTo>
                <a:lnTo>
                  <a:pt x="33655" y="198628"/>
                </a:lnTo>
                <a:lnTo>
                  <a:pt x="33794" y="198628"/>
                </a:lnTo>
                <a:lnTo>
                  <a:pt x="34012" y="198181"/>
                </a:lnTo>
                <a:close/>
              </a:path>
              <a:path w="111760" h="381635">
                <a:moveTo>
                  <a:pt x="34467" y="197612"/>
                </a:moveTo>
                <a:lnTo>
                  <a:pt x="34290" y="197612"/>
                </a:lnTo>
                <a:lnTo>
                  <a:pt x="34012" y="198181"/>
                </a:lnTo>
                <a:lnTo>
                  <a:pt x="34467" y="197612"/>
                </a:lnTo>
                <a:close/>
              </a:path>
              <a:path w="111760" h="381635">
                <a:moveTo>
                  <a:pt x="36195" y="195453"/>
                </a:moveTo>
                <a:lnTo>
                  <a:pt x="33528" y="197485"/>
                </a:lnTo>
                <a:lnTo>
                  <a:pt x="35155" y="196752"/>
                </a:lnTo>
                <a:lnTo>
                  <a:pt x="36195" y="195453"/>
                </a:lnTo>
                <a:close/>
              </a:path>
              <a:path w="111760" h="381635">
                <a:moveTo>
                  <a:pt x="35155" y="196752"/>
                </a:moveTo>
                <a:lnTo>
                  <a:pt x="33528" y="197485"/>
                </a:lnTo>
                <a:lnTo>
                  <a:pt x="34569" y="197485"/>
                </a:lnTo>
                <a:lnTo>
                  <a:pt x="35155" y="196752"/>
                </a:lnTo>
                <a:close/>
              </a:path>
              <a:path w="111760" h="381635">
                <a:moveTo>
                  <a:pt x="38324" y="195453"/>
                </a:moveTo>
                <a:lnTo>
                  <a:pt x="36195" y="195453"/>
                </a:lnTo>
                <a:lnTo>
                  <a:pt x="35155" y="196752"/>
                </a:lnTo>
                <a:lnTo>
                  <a:pt x="36068" y="196342"/>
                </a:lnTo>
                <a:lnTo>
                  <a:pt x="38324" y="195453"/>
                </a:lnTo>
                <a:close/>
              </a:path>
              <a:path w="111760" h="381635">
                <a:moveTo>
                  <a:pt x="33909" y="183515"/>
                </a:moveTo>
                <a:lnTo>
                  <a:pt x="32340" y="184187"/>
                </a:lnTo>
                <a:lnTo>
                  <a:pt x="31242" y="185547"/>
                </a:lnTo>
                <a:lnTo>
                  <a:pt x="33909" y="183515"/>
                </a:lnTo>
                <a:close/>
              </a:path>
              <a:path w="111760" h="381635">
                <a:moveTo>
                  <a:pt x="47590" y="182245"/>
                </a:moveTo>
                <a:lnTo>
                  <a:pt x="33909" y="182245"/>
                </a:lnTo>
                <a:lnTo>
                  <a:pt x="33147" y="183515"/>
                </a:lnTo>
                <a:lnTo>
                  <a:pt x="33909" y="183515"/>
                </a:lnTo>
                <a:lnTo>
                  <a:pt x="31242" y="185547"/>
                </a:lnTo>
                <a:lnTo>
                  <a:pt x="46143" y="185547"/>
                </a:lnTo>
                <a:lnTo>
                  <a:pt x="47117" y="183515"/>
                </a:lnTo>
                <a:lnTo>
                  <a:pt x="47590" y="182245"/>
                </a:lnTo>
                <a:close/>
              </a:path>
              <a:path w="111760" h="381635">
                <a:moveTo>
                  <a:pt x="33502" y="182748"/>
                </a:moveTo>
                <a:lnTo>
                  <a:pt x="32340" y="184187"/>
                </a:lnTo>
                <a:lnTo>
                  <a:pt x="33909" y="183515"/>
                </a:lnTo>
                <a:lnTo>
                  <a:pt x="33147" y="183515"/>
                </a:lnTo>
                <a:lnTo>
                  <a:pt x="33502" y="182748"/>
                </a:lnTo>
                <a:close/>
              </a:path>
              <a:path w="111760" h="381635">
                <a:moveTo>
                  <a:pt x="33909" y="182245"/>
                </a:moveTo>
                <a:lnTo>
                  <a:pt x="33502" y="182748"/>
                </a:lnTo>
                <a:lnTo>
                  <a:pt x="33147" y="183515"/>
                </a:lnTo>
                <a:lnTo>
                  <a:pt x="33909" y="182245"/>
                </a:lnTo>
                <a:close/>
              </a:path>
              <a:path w="111760" h="381635">
                <a:moveTo>
                  <a:pt x="49058" y="178308"/>
                </a:moveTo>
                <a:lnTo>
                  <a:pt x="35560" y="178308"/>
                </a:lnTo>
                <a:lnTo>
                  <a:pt x="35306" y="178943"/>
                </a:lnTo>
                <a:lnTo>
                  <a:pt x="33502" y="182748"/>
                </a:lnTo>
                <a:lnTo>
                  <a:pt x="33909" y="182245"/>
                </a:lnTo>
                <a:lnTo>
                  <a:pt x="47590" y="182245"/>
                </a:lnTo>
                <a:lnTo>
                  <a:pt x="49058" y="178308"/>
                </a:lnTo>
                <a:close/>
              </a:path>
              <a:path w="111760" h="381635">
                <a:moveTo>
                  <a:pt x="35452" y="178539"/>
                </a:moveTo>
                <a:lnTo>
                  <a:pt x="35265" y="178943"/>
                </a:lnTo>
                <a:lnTo>
                  <a:pt x="35452" y="178539"/>
                </a:lnTo>
                <a:close/>
              </a:path>
              <a:path w="111760" h="381635">
                <a:moveTo>
                  <a:pt x="35560" y="178308"/>
                </a:moveTo>
                <a:lnTo>
                  <a:pt x="35452" y="178539"/>
                </a:lnTo>
                <a:lnTo>
                  <a:pt x="35306" y="178943"/>
                </a:lnTo>
                <a:lnTo>
                  <a:pt x="35560" y="178308"/>
                </a:lnTo>
                <a:close/>
              </a:path>
              <a:path w="111760" h="381635">
                <a:moveTo>
                  <a:pt x="50941" y="171958"/>
                </a:moveTo>
                <a:lnTo>
                  <a:pt x="37846" y="171958"/>
                </a:lnTo>
                <a:lnTo>
                  <a:pt x="35452" y="178539"/>
                </a:lnTo>
                <a:lnTo>
                  <a:pt x="35560" y="178308"/>
                </a:lnTo>
                <a:lnTo>
                  <a:pt x="49058" y="178308"/>
                </a:lnTo>
                <a:lnTo>
                  <a:pt x="49911" y="176022"/>
                </a:lnTo>
                <a:lnTo>
                  <a:pt x="50941" y="171958"/>
                </a:lnTo>
                <a:close/>
              </a:path>
              <a:path w="111760" h="381635">
                <a:moveTo>
                  <a:pt x="60638" y="25206"/>
                </a:moveTo>
                <a:lnTo>
                  <a:pt x="54056" y="36067"/>
                </a:lnTo>
                <a:lnTo>
                  <a:pt x="52324" y="69596"/>
                </a:lnTo>
                <a:lnTo>
                  <a:pt x="51054" y="85979"/>
                </a:lnTo>
                <a:lnTo>
                  <a:pt x="49657" y="101473"/>
                </a:lnTo>
                <a:lnTo>
                  <a:pt x="48006" y="116332"/>
                </a:lnTo>
                <a:lnTo>
                  <a:pt x="46100" y="130048"/>
                </a:lnTo>
                <a:lnTo>
                  <a:pt x="46228" y="130048"/>
                </a:lnTo>
                <a:lnTo>
                  <a:pt x="44323" y="142875"/>
                </a:lnTo>
                <a:lnTo>
                  <a:pt x="42164" y="154178"/>
                </a:lnTo>
                <a:lnTo>
                  <a:pt x="39878" y="164211"/>
                </a:lnTo>
                <a:lnTo>
                  <a:pt x="37592" y="172466"/>
                </a:lnTo>
                <a:lnTo>
                  <a:pt x="37846" y="171958"/>
                </a:lnTo>
                <a:lnTo>
                  <a:pt x="50941" y="171958"/>
                </a:lnTo>
                <a:lnTo>
                  <a:pt x="60706" y="117856"/>
                </a:lnTo>
                <a:lnTo>
                  <a:pt x="65024" y="70358"/>
                </a:lnTo>
                <a:lnTo>
                  <a:pt x="66779" y="36119"/>
                </a:lnTo>
                <a:lnTo>
                  <a:pt x="60638" y="25206"/>
                </a:lnTo>
                <a:close/>
              </a:path>
              <a:path w="111760" h="381635">
                <a:moveTo>
                  <a:pt x="39878" y="163957"/>
                </a:moveTo>
                <a:lnTo>
                  <a:pt x="39809" y="164211"/>
                </a:lnTo>
                <a:lnTo>
                  <a:pt x="39878" y="163957"/>
                </a:lnTo>
                <a:close/>
              </a:path>
              <a:path w="111760" h="381635">
                <a:moveTo>
                  <a:pt x="42164" y="153924"/>
                </a:moveTo>
                <a:lnTo>
                  <a:pt x="42107" y="154178"/>
                </a:lnTo>
                <a:lnTo>
                  <a:pt x="42164" y="153924"/>
                </a:lnTo>
                <a:close/>
              </a:path>
              <a:path w="111760" h="381635">
                <a:moveTo>
                  <a:pt x="44323" y="142621"/>
                </a:moveTo>
                <a:lnTo>
                  <a:pt x="44275" y="142875"/>
                </a:lnTo>
                <a:lnTo>
                  <a:pt x="44323" y="142621"/>
                </a:lnTo>
                <a:close/>
              </a:path>
              <a:path w="111760" h="381635">
                <a:moveTo>
                  <a:pt x="48006" y="116205"/>
                </a:moveTo>
                <a:lnTo>
                  <a:pt x="47988" y="116332"/>
                </a:lnTo>
                <a:lnTo>
                  <a:pt x="48006" y="116205"/>
                </a:lnTo>
                <a:close/>
              </a:path>
              <a:path w="111760" h="381635">
                <a:moveTo>
                  <a:pt x="67970" y="12446"/>
                </a:moveTo>
                <a:lnTo>
                  <a:pt x="54483" y="12446"/>
                </a:lnTo>
                <a:lnTo>
                  <a:pt x="67183" y="12700"/>
                </a:lnTo>
                <a:lnTo>
                  <a:pt x="66810" y="35179"/>
                </a:lnTo>
                <a:lnTo>
                  <a:pt x="66779" y="36119"/>
                </a:lnTo>
                <a:lnTo>
                  <a:pt x="98552" y="92583"/>
                </a:lnTo>
                <a:lnTo>
                  <a:pt x="100203" y="95631"/>
                </a:lnTo>
                <a:lnTo>
                  <a:pt x="104140" y="96774"/>
                </a:lnTo>
                <a:lnTo>
                  <a:pt x="107187" y="94996"/>
                </a:lnTo>
                <a:lnTo>
                  <a:pt x="110236" y="93345"/>
                </a:lnTo>
                <a:lnTo>
                  <a:pt x="111252" y="89408"/>
                </a:lnTo>
                <a:lnTo>
                  <a:pt x="109314" y="85852"/>
                </a:lnTo>
                <a:lnTo>
                  <a:pt x="67970" y="12446"/>
                </a:lnTo>
                <a:close/>
              </a:path>
              <a:path w="111760" h="381635">
                <a:moveTo>
                  <a:pt x="60960" y="0"/>
                </a:moveTo>
                <a:lnTo>
                  <a:pt x="9779" y="84709"/>
                </a:lnTo>
                <a:lnTo>
                  <a:pt x="7874" y="87757"/>
                </a:lnTo>
                <a:lnTo>
                  <a:pt x="8890" y="91694"/>
                </a:lnTo>
                <a:lnTo>
                  <a:pt x="11811" y="93472"/>
                </a:lnTo>
                <a:lnTo>
                  <a:pt x="14859" y="95250"/>
                </a:lnTo>
                <a:lnTo>
                  <a:pt x="18796" y="94361"/>
                </a:lnTo>
                <a:lnTo>
                  <a:pt x="20574" y="91313"/>
                </a:lnTo>
                <a:lnTo>
                  <a:pt x="54024" y="36119"/>
                </a:lnTo>
                <a:lnTo>
                  <a:pt x="54106" y="35179"/>
                </a:lnTo>
                <a:lnTo>
                  <a:pt x="54483" y="12446"/>
                </a:lnTo>
                <a:lnTo>
                  <a:pt x="67970" y="12446"/>
                </a:lnTo>
                <a:lnTo>
                  <a:pt x="60960" y="0"/>
                </a:lnTo>
                <a:close/>
              </a:path>
              <a:path w="111760" h="381635">
                <a:moveTo>
                  <a:pt x="51054" y="85852"/>
                </a:moveTo>
                <a:lnTo>
                  <a:pt x="51042" y="85979"/>
                </a:lnTo>
                <a:lnTo>
                  <a:pt x="51054" y="85852"/>
                </a:lnTo>
                <a:close/>
              </a:path>
              <a:path w="111760" h="381635">
                <a:moveTo>
                  <a:pt x="52324" y="69469"/>
                </a:moveTo>
                <a:close/>
              </a:path>
              <a:path w="111760" h="381635">
                <a:moveTo>
                  <a:pt x="67134" y="15621"/>
                </a:moveTo>
                <a:lnTo>
                  <a:pt x="55245" y="15621"/>
                </a:lnTo>
                <a:lnTo>
                  <a:pt x="66294" y="15875"/>
                </a:lnTo>
                <a:lnTo>
                  <a:pt x="60638" y="25206"/>
                </a:lnTo>
                <a:lnTo>
                  <a:pt x="66779" y="36119"/>
                </a:lnTo>
                <a:lnTo>
                  <a:pt x="66810" y="35179"/>
                </a:lnTo>
                <a:lnTo>
                  <a:pt x="67134" y="15621"/>
                </a:lnTo>
                <a:close/>
              </a:path>
              <a:path w="111760" h="381635">
                <a:moveTo>
                  <a:pt x="54483" y="12446"/>
                </a:moveTo>
                <a:lnTo>
                  <a:pt x="54102" y="35433"/>
                </a:lnTo>
                <a:lnTo>
                  <a:pt x="54056" y="36067"/>
                </a:lnTo>
                <a:lnTo>
                  <a:pt x="60638" y="25206"/>
                </a:lnTo>
                <a:lnTo>
                  <a:pt x="55245" y="15621"/>
                </a:lnTo>
                <a:lnTo>
                  <a:pt x="67134" y="15621"/>
                </a:lnTo>
                <a:lnTo>
                  <a:pt x="67183" y="12700"/>
                </a:lnTo>
                <a:lnTo>
                  <a:pt x="54483" y="12446"/>
                </a:lnTo>
                <a:close/>
              </a:path>
              <a:path w="111760" h="381635">
                <a:moveTo>
                  <a:pt x="54102" y="35179"/>
                </a:moveTo>
                <a:lnTo>
                  <a:pt x="54088" y="35433"/>
                </a:lnTo>
                <a:lnTo>
                  <a:pt x="54102" y="35179"/>
                </a:lnTo>
                <a:close/>
              </a:path>
              <a:path w="111760" h="381635">
                <a:moveTo>
                  <a:pt x="54106" y="35179"/>
                </a:moveTo>
                <a:lnTo>
                  <a:pt x="54102" y="35433"/>
                </a:lnTo>
                <a:lnTo>
                  <a:pt x="54106" y="35179"/>
                </a:lnTo>
                <a:close/>
              </a:path>
              <a:path w="111760" h="381635">
                <a:moveTo>
                  <a:pt x="55245" y="15621"/>
                </a:moveTo>
                <a:lnTo>
                  <a:pt x="60638" y="25206"/>
                </a:lnTo>
                <a:lnTo>
                  <a:pt x="66294" y="15875"/>
                </a:lnTo>
                <a:lnTo>
                  <a:pt x="55245" y="15621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7742" y="3059810"/>
            <a:ext cx="180594" cy="18059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7742" y="3402710"/>
            <a:ext cx="180594" cy="18059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9454" y="3745610"/>
            <a:ext cx="180594" cy="18059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7742" y="4202810"/>
            <a:ext cx="180594" cy="1805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7742" y="4507610"/>
            <a:ext cx="180594" cy="18059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0603" y="4888610"/>
            <a:ext cx="180594" cy="180594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4145534" y="3121487"/>
            <a:ext cx="176530" cy="66675"/>
            <a:chOff x="4145534" y="3121487"/>
            <a:chExt cx="176530" cy="66675"/>
          </a:xfrm>
        </p:grpSpPr>
        <p:sp>
          <p:nvSpPr>
            <p:cNvPr id="16" name="object 16"/>
            <p:cNvSpPr/>
            <p:nvPr/>
          </p:nvSpPr>
          <p:spPr>
            <a:xfrm>
              <a:off x="4151884" y="3127837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51884" y="3127837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45534" y="3459815"/>
            <a:ext cx="176530" cy="66675"/>
            <a:chOff x="4145534" y="3459815"/>
            <a:chExt cx="176530" cy="66675"/>
          </a:xfrm>
        </p:grpSpPr>
        <p:sp>
          <p:nvSpPr>
            <p:cNvPr id="19" name="object 19"/>
            <p:cNvSpPr/>
            <p:nvPr/>
          </p:nvSpPr>
          <p:spPr>
            <a:xfrm>
              <a:off x="4151884" y="34661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51884" y="34661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145534" y="3764615"/>
            <a:ext cx="176530" cy="66675"/>
            <a:chOff x="4145534" y="3764615"/>
            <a:chExt cx="176530" cy="66675"/>
          </a:xfrm>
        </p:grpSpPr>
        <p:sp>
          <p:nvSpPr>
            <p:cNvPr id="22" name="object 22"/>
            <p:cNvSpPr/>
            <p:nvPr/>
          </p:nvSpPr>
          <p:spPr>
            <a:xfrm>
              <a:off x="4151884" y="37709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51884" y="37709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145534" y="4259915"/>
            <a:ext cx="176530" cy="66675"/>
            <a:chOff x="4145534" y="4259915"/>
            <a:chExt cx="176530" cy="66675"/>
          </a:xfrm>
        </p:grpSpPr>
        <p:sp>
          <p:nvSpPr>
            <p:cNvPr id="25" name="object 25"/>
            <p:cNvSpPr/>
            <p:nvPr/>
          </p:nvSpPr>
          <p:spPr>
            <a:xfrm>
              <a:off x="4151884" y="42662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51884" y="42662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145534" y="4564715"/>
            <a:ext cx="176530" cy="66675"/>
            <a:chOff x="4145534" y="4564715"/>
            <a:chExt cx="176530" cy="66675"/>
          </a:xfrm>
        </p:grpSpPr>
        <p:sp>
          <p:nvSpPr>
            <p:cNvPr id="28" name="object 28"/>
            <p:cNvSpPr/>
            <p:nvPr/>
          </p:nvSpPr>
          <p:spPr>
            <a:xfrm>
              <a:off x="4151884" y="45710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51884" y="45710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4145534" y="4945715"/>
            <a:ext cx="176530" cy="66675"/>
            <a:chOff x="4145534" y="4945715"/>
            <a:chExt cx="176530" cy="66675"/>
          </a:xfrm>
        </p:grpSpPr>
        <p:sp>
          <p:nvSpPr>
            <p:cNvPr id="31" name="object 31"/>
            <p:cNvSpPr/>
            <p:nvPr/>
          </p:nvSpPr>
          <p:spPr>
            <a:xfrm>
              <a:off x="4151884" y="49520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163512" y="0"/>
                  </a:moveTo>
                  <a:lnTo>
                    <a:pt x="0" y="0"/>
                  </a:lnTo>
                  <a:lnTo>
                    <a:pt x="0" y="53766"/>
                  </a:lnTo>
                  <a:lnTo>
                    <a:pt x="163512" y="53766"/>
                  </a:lnTo>
                  <a:lnTo>
                    <a:pt x="163512" y="0"/>
                  </a:lnTo>
                  <a:close/>
                </a:path>
              </a:pathLst>
            </a:custGeom>
            <a:solidFill>
              <a:srgbClr val="003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51884" y="4952065"/>
              <a:ext cx="163830" cy="53975"/>
            </a:xfrm>
            <a:custGeom>
              <a:avLst/>
              <a:gdLst/>
              <a:ahLst/>
              <a:cxnLst/>
              <a:rect l="l" t="t" r="r" b="b"/>
              <a:pathLst>
                <a:path w="163829" h="53975">
                  <a:moveTo>
                    <a:pt x="0" y="53766"/>
                  </a:moveTo>
                  <a:lnTo>
                    <a:pt x="163512" y="53766"/>
                  </a:lnTo>
                  <a:lnTo>
                    <a:pt x="163512" y="0"/>
                  </a:lnTo>
                  <a:lnTo>
                    <a:pt x="0" y="0"/>
                  </a:lnTo>
                  <a:lnTo>
                    <a:pt x="0" y="53766"/>
                  </a:lnTo>
                  <a:close/>
                </a:path>
              </a:pathLst>
            </a:custGeom>
            <a:ln w="12700">
              <a:solidFill>
                <a:srgbClr val="0027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5647" y="2092452"/>
            <a:ext cx="2603975" cy="3486911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944" rIns="0" bIns="0" rtlCol="0">
            <a:spAutoFit/>
          </a:bodyPr>
          <a:lstStyle/>
          <a:p>
            <a:pPr marL="3868420">
              <a:lnSpc>
                <a:spcPct val="100000"/>
              </a:lnSpc>
              <a:spcBef>
                <a:spcPts val="100"/>
              </a:spcBef>
            </a:pPr>
            <a:r>
              <a:rPr sz="2800" spc="120" dirty="0"/>
              <a:t>Condensadores</a:t>
            </a:r>
            <a:endParaRPr sz="280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104</a:t>
            </a:fld>
            <a:endParaRPr spc="-25" dirty="0"/>
          </a:p>
        </p:txBody>
      </p:sp>
      <p:sp>
        <p:nvSpPr>
          <p:cNvPr id="35" name="object 35"/>
          <p:cNvSpPr txBox="1"/>
          <p:nvPr/>
        </p:nvSpPr>
        <p:spPr>
          <a:xfrm>
            <a:off x="2290064" y="2054859"/>
            <a:ext cx="32378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0" dirty="0">
                <a:latin typeface="Arial Black"/>
                <a:cs typeface="Arial Black"/>
              </a:rPr>
              <a:t>Placas</a:t>
            </a:r>
            <a:r>
              <a:rPr sz="1600" spc="-80" dirty="0">
                <a:latin typeface="Arial Black"/>
                <a:cs typeface="Arial Black"/>
              </a:rPr>
              <a:t> </a:t>
            </a:r>
            <a:r>
              <a:rPr sz="1600" spc="-105" dirty="0">
                <a:latin typeface="Arial Black"/>
                <a:cs typeface="Arial Black"/>
              </a:rPr>
              <a:t>conductoras</a:t>
            </a:r>
            <a:r>
              <a:rPr sz="1600" spc="-80" dirty="0">
                <a:latin typeface="Arial Black"/>
                <a:cs typeface="Arial Black"/>
              </a:rPr>
              <a:t> (electrodos)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17419" y="5594400"/>
            <a:ext cx="2202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Arial Black"/>
                <a:cs typeface="Arial Black"/>
              </a:rPr>
              <a:t>dieléctrico</a:t>
            </a:r>
            <a:r>
              <a:rPr sz="1800" spc="-95" dirty="0">
                <a:latin typeface="Arial Black"/>
                <a:cs typeface="Arial Black"/>
              </a:rPr>
              <a:t> </a:t>
            </a:r>
            <a:r>
              <a:rPr sz="1800" spc="-85" dirty="0">
                <a:latin typeface="Arial Black"/>
                <a:cs typeface="Arial Black"/>
              </a:rPr>
              <a:t>aislante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05583" y="597357"/>
            <a:ext cx="8228330" cy="5958840"/>
            <a:chOff x="2005583" y="597357"/>
            <a:chExt cx="8228330" cy="5958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5583" y="597357"/>
              <a:ext cx="8228076" cy="59588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0655" y="792479"/>
              <a:ext cx="7658100" cy="538886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5441" y="352297"/>
            <a:ext cx="12293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30" dirty="0"/>
              <a:t>Capa</a:t>
            </a:r>
            <a:endParaRPr sz="40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105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0101022" y="479297"/>
            <a:ext cx="11741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25" dirty="0">
                <a:solidFill>
                  <a:srgbClr val="00395D"/>
                </a:solidFill>
                <a:latin typeface="Tahoma"/>
                <a:cs typeface="Tahoma"/>
              </a:rPr>
              <a:t>simios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48839" y="1120152"/>
            <a:ext cx="7432675" cy="5427345"/>
            <a:chOff x="2148839" y="1120152"/>
            <a:chExt cx="7432675" cy="5427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39" y="1120152"/>
              <a:ext cx="7432548" cy="54269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3911" y="1315211"/>
              <a:ext cx="6862572" cy="48569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244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0"/>
              </a:spcBef>
            </a:pPr>
            <a:r>
              <a:rPr sz="2900" spc="120" dirty="0"/>
              <a:t>Banco</a:t>
            </a:r>
            <a:r>
              <a:rPr sz="2900" spc="-135" dirty="0"/>
              <a:t> </a:t>
            </a:r>
            <a:r>
              <a:rPr sz="2900" spc="140" dirty="0"/>
              <a:t>de</a:t>
            </a:r>
            <a:r>
              <a:rPr sz="2900" spc="-135" dirty="0"/>
              <a:t> </a:t>
            </a:r>
            <a:r>
              <a:rPr sz="2900" spc="130" dirty="0"/>
              <a:t>condensadores</a:t>
            </a:r>
            <a:r>
              <a:rPr sz="2900" spc="-135" dirty="0"/>
              <a:t> </a:t>
            </a:r>
            <a:r>
              <a:rPr sz="2900" spc="135" dirty="0"/>
              <a:t>conmutados</a:t>
            </a:r>
            <a:r>
              <a:rPr sz="2900" spc="-135" dirty="0"/>
              <a:t> </a:t>
            </a:r>
            <a:r>
              <a:rPr sz="2900" spc="140" dirty="0"/>
              <a:t>de</a:t>
            </a:r>
            <a:r>
              <a:rPr sz="2900" spc="-130" dirty="0"/>
              <a:t> </a:t>
            </a:r>
            <a:r>
              <a:rPr sz="2900" spc="110" dirty="0"/>
              <a:t>distribución</a:t>
            </a:r>
            <a:endParaRPr sz="29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106</a:t>
            </a:fld>
            <a:endParaRPr spc="-25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6060" y="1065275"/>
            <a:ext cx="6809740" cy="5250180"/>
            <a:chOff x="2766060" y="1065275"/>
            <a:chExt cx="6809740" cy="5250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6060" y="1065275"/>
              <a:ext cx="6809232" cy="52501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1132" y="1260347"/>
              <a:ext cx="6239256" cy="468020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644" rIns="0" bIns="0" rtlCol="0">
            <a:spAutoFit/>
          </a:bodyPr>
          <a:lstStyle/>
          <a:p>
            <a:pPr marL="1821814">
              <a:lnSpc>
                <a:spcPct val="100000"/>
              </a:lnSpc>
              <a:spcBef>
                <a:spcPts val="100"/>
              </a:spcBef>
            </a:pPr>
            <a:r>
              <a:rPr sz="2700" spc="114" dirty="0"/>
              <a:t>Banco</a:t>
            </a:r>
            <a:r>
              <a:rPr sz="2700" spc="-135" dirty="0"/>
              <a:t> </a:t>
            </a:r>
            <a:r>
              <a:rPr sz="2700" spc="130" dirty="0"/>
              <a:t>de</a:t>
            </a:r>
            <a:r>
              <a:rPr sz="2700" spc="-130" dirty="0"/>
              <a:t> </a:t>
            </a:r>
            <a:r>
              <a:rPr sz="2700" spc="120" dirty="0"/>
              <a:t>condensadores</a:t>
            </a:r>
            <a:r>
              <a:rPr sz="2700" spc="-135" dirty="0"/>
              <a:t> </a:t>
            </a:r>
            <a:r>
              <a:rPr sz="2700" spc="130" dirty="0"/>
              <a:t>de</a:t>
            </a:r>
            <a:r>
              <a:rPr sz="2700" spc="-130" dirty="0"/>
              <a:t> </a:t>
            </a:r>
            <a:r>
              <a:rPr sz="2700" spc="90" dirty="0"/>
              <a:t>subestación</a:t>
            </a:r>
            <a:endParaRPr sz="27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107</a:t>
            </a:fld>
            <a:endParaRPr spc="-25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644" rIns="0" bIns="0" rtlCol="0">
            <a:spAutoFit/>
          </a:bodyPr>
          <a:lstStyle/>
          <a:p>
            <a:pPr marL="4013835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solidFill>
                  <a:srgbClr val="005238"/>
                </a:solidFill>
              </a:rPr>
              <a:t>inductores</a:t>
            </a:r>
            <a:endParaRPr sz="37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392227"/>
            <a:ext cx="7663180" cy="287972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400" b="1" i="1" dirty="0">
                <a:solidFill>
                  <a:srgbClr val="B43713"/>
                </a:solidFill>
                <a:latin typeface="Trebuchet MS"/>
                <a:cs typeface="Trebuchet MS"/>
              </a:rPr>
              <a:t>Inductancia</a:t>
            </a:r>
            <a:r>
              <a:rPr sz="2400" b="1" i="1" spc="400" dirty="0">
                <a:solidFill>
                  <a:srgbClr val="B43713"/>
                </a:solidFill>
                <a:latin typeface="Trebuchet MS"/>
                <a:cs typeface="Trebuchet MS"/>
              </a:rPr>
              <a:t> </a:t>
            </a:r>
            <a:r>
              <a:rPr sz="2400" b="1" i="1" spc="-25" dirty="0">
                <a:solidFill>
                  <a:srgbClr val="B43713"/>
                </a:solidFill>
                <a:latin typeface="Trebuchet MS"/>
                <a:cs typeface="Trebuchet MS"/>
              </a:rPr>
              <a:t>(L)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6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100" dirty="0">
                <a:latin typeface="Tahoma"/>
                <a:cs typeface="Tahoma"/>
              </a:rPr>
              <a:t>Se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110" dirty="0">
                <a:latin typeface="Tahoma"/>
                <a:cs typeface="Tahoma"/>
              </a:rPr>
              <a:t>opone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al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cambio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9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corriente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1900" spc="95" dirty="0">
                <a:latin typeface="Tahoma"/>
                <a:cs typeface="Tahoma"/>
              </a:rPr>
              <a:t>Una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bobina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alambre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110" dirty="0">
                <a:latin typeface="Tahoma"/>
                <a:cs typeface="Tahoma"/>
              </a:rPr>
              <a:t>o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línea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de</a:t>
            </a:r>
            <a:r>
              <a:rPr sz="1900" spc="-8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transmisión</a:t>
            </a:r>
            <a:r>
              <a:rPr sz="1900" spc="-9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larga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  <a:tabLst>
                <a:tab pos="469265" algn="l"/>
              </a:tabLst>
            </a:pPr>
            <a:r>
              <a:rPr sz="2800" spc="-50" dirty="0">
                <a:latin typeface="Arial"/>
                <a:cs typeface="Arial"/>
              </a:rPr>
              <a:t>▪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200" spc="100" dirty="0">
                <a:latin typeface="Tahoma"/>
                <a:cs typeface="Tahoma"/>
              </a:rPr>
              <a:t>Proporciona</a:t>
            </a:r>
            <a:r>
              <a:rPr sz="2200" spc="-90" dirty="0">
                <a:latin typeface="Tahoma"/>
                <a:cs typeface="Tahoma"/>
              </a:rPr>
              <a:t> </a:t>
            </a:r>
            <a:r>
              <a:rPr sz="2200" spc="75" dirty="0">
                <a:latin typeface="Tahoma"/>
                <a:cs typeface="Tahoma"/>
              </a:rPr>
              <a:t>inductancia</a:t>
            </a:r>
            <a:r>
              <a:rPr sz="2200" spc="-85" dirty="0">
                <a:latin typeface="Tahoma"/>
                <a:cs typeface="Tahoma"/>
              </a:rPr>
              <a:t> </a:t>
            </a:r>
            <a:r>
              <a:rPr sz="2200" spc="130" dirty="0">
                <a:latin typeface="Tahoma"/>
                <a:cs typeface="Tahoma"/>
              </a:rPr>
              <a:t>o</a:t>
            </a:r>
            <a:r>
              <a:rPr sz="2200" spc="-85" dirty="0">
                <a:latin typeface="Tahoma"/>
                <a:cs typeface="Tahoma"/>
              </a:rPr>
              <a:t> </a:t>
            </a:r>
            <a:r>
              <a:rPr sz="2200" spc="45" dirty="0">
                <a:latin typeface="Tahoma"/>
                <a:cs typeface="Tahoma"/>
              </a:rPr>
              <a:t>reactancia.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20"/>
              </a:spcBef>
            </a:pPr>
            <a:r>
              <a:rPr sz="2600" spc="-245" dirty="0">
                <a:solidFill>
                  <a:srgbClr val="00395D"/>
                </a:solidFill>
                <a:latin typeface="Arial Black"/>
                <a:cs typeface="Arial Black"/>
              </a:rPr>
              <a:t>Los</a:t>
            </a:r>
            <a:r>
              <a:rPr sz="2600" spc="-17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600" spc="-140" dirty="0">
                <a:solidFill>
                  <a:srgbClr val="00395D"/>
                </a:solidFill>
                <a:latin typeface="Arial Black"/>
                <a:cs typeface="Arial Black"/>
              </a:rPr>
              <a:t>inductores</a:t>
            </a:r>
            <a:r>
              <a:rPr sz="2600" spc="-17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600" spc="-254" dirty="0">
                <a:solidFill>
                  <a:srgbClr val="00395D"/>
                </a:solidFill>
                <a:latin typeface="Arial Black"/>
                <a:cs typeface="Arial Black"/>
              </a:rPr>
              <a:t>se</a:t>
            </a:r>
            <a:r>
              <a:rPr sz="2600" spc="-170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600" spc="-95" dirty="0">
                <a:solidFill>
                  <a:srgbClr val="00395D"/>
                </a:solidFill>
                <a:latin typeface="Arial Black"/>
                <a:cs typeface="Arial Black"/>
              </a:rPr>
              <a:t>utilizan</a:t>
            </a:r>
            <a:r>
              <a:rPr sz="2600" spc="-165" dirty="0">
                <a:solidFill>
                  <a:srgbClr val="00395D"/>
                </a:solidFill>
                <a:latin typeface="Arial Black"/>
                <a:cs typeface="Arial Black"/>
              </a:rPr>
              <a:t> </a:t>
            </a:r>
            <a:r>
              <a:rPr sz="2600" spc="-160" dirty="0">
                <a:solidFill>
                  <a:srgbClr val="00395D"/>
                </a:solidFill>
                <a:latin typeface="Arial Black"/>
                <a:cs typeface="Arial Black"/>
              </a:rPr>
              <a:t>para</a:t>
            </a:r>
            <a:r>
              <a:rPr sz="2600" spc="-160" dirty="0">
                <a:solidFill>
                  <a:srgbClr val="B43713"/>
                </a:solidFill>
                <a:latin typeface="Arial Black"/>
                <a:cs typeface="Arial Black"/>
              </a:rPr>
              <a:t>REDUCIR</a:t>
            </a:r>
            <a:r>
              <a:rPr sz="2600" spc="-160" dirty="0">
                <a:solidFill>
                  <a:srgbClr val="00395D"/>
                </a:solidFill>
                <a:latin typeface="Arial Black"/>
                <a:cs typeface="Arial Black"/>
              </a:rPr>
              <a:t>Voltaje</a:t>
            </a:r>
            <a:endParaRPr sz="2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6607" y="1959864"/>
            <a:ext cx="8558784" cy="30876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644" rIns="0" bIns="0" rtlCol="0">
            <a:spAutoFit/>
          </a:bodyPr>
          <a:lstStyle/>
          <a:p>
            <a:pPr marL="3438525">
              <a:lnSpc>
                <a:spcPct val="100000"/>
              </a:lnSpc>
              <a:spcBef>
                <a:spcPts val="100"/>
              </a:spcBef>
            </a:pPr>
            <a:r>
              <a:rPr sz="2700" spc="75" dirty="0"/>
              <a:t>Reactor</a:t>
            </a:r>
            <a:r>
              <a:rPr sz="2700" spc="-135" dirty="0"/>
              <a:t> </a:t>
            </a:r>
            <a:r>
              <a:rPr sz="2700" spc="130" dirty="0"/>
              <a:t>de</a:t>
            </a:r>
            <a:r>
              <a:rPr sz="2700" spc="-135" dirty="0"/>
              <a:t> </a:t>
            </a:r>
            <a:r>
              <a:rPr sz="2700" spc="85" dirty="0"/>
              <a:t>derivación</a:t>
            </a:r>
            <a:endParaRPr sz="27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109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9331832" y="6170726"/>
            <a:ext cx="17411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Imagen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cortesía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de</a:t>
            </a:r>
            <a:r>
              <a:rPr sz="850" spc="135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Quality</a:t>
            </a:r>
            <a:r>
              <a:rPr sz="850" spc="140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Power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0466" y="1985772"/>
            <a:ext cx="7418839" cy="37964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344" rIns="0" bIns="0" rtlCol="0">
            <a:spAutoFit/>
          </a:bodyPr>
          <a:lstStyle/>
          <a:p>
            <a:pPr marL="711835">
              <a:lnSpc>
                <a:spcPct val="100000"/>
              </a:lnSpc>
              <a:spcBef>
                <a:spcPts val="100"/>
              </a:spcBef>
            </a:pPr>
            <a:r>
              <a:rPr sz="3600" spc="225" dirty="0"/>
              <a:t>Modelo</a:t>
            </a:r>
            <a:r>
              <a:rPr sz="3600" spc="-175" dirty="0"/>
              <a:t> </a:t>
            </a:r>
            <a:r>
              <a:rPr sz="3600" spc="114" dirty="0"/>
              <a:t>eléctrico</a:t>
            </a:r>
            <a:r>
              <a:rPr sz="3600" spc="-175" dirty="0"/>
              <a:t> </a:t>
            </a:r>
            <a:r>
              <a:rPr sz="3600" spc="170" dirty="0"/>
              <a:t>de</a:t>
            </a:r>
            <a:r>
              <a:rPr sz="3600" spc="-175" dirty="0"/>
              <a:t> </a:t>
            </a:r>
            <a:r>
              <a:rPr sz="3600" spc="130" dirty="0"/>
              <a:t>línea</a:t>
            </a:r>
            <a:r>
              <a:rPr sz="3600" spc="-175" dirty="0"/>
              <a:t> </a:t>
            </a:r>
            <a:r>
              <a:rPr sz="3600" spc="170" dirty="0"/>
              <a:t>de</a:t>
            </a:r>
            <a:r>
              <a:rPr sz="3600" spc="-175" dirty="0"/>
              <a:t> </a:t>
            </a:r>
            <a:r>
              <a:rPr sz="3600" spc="155" dirty="0"/>
              <a:t>transmisión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110</a:t>
            </a:fld>
            <a:endParaRPr spc="-25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2955" y="1321308"/>
            <a:ext cx="8877300" cy="50474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6016" rIns="0" bIns="0" rtlCol="0">
            <a:spAutoFit/>
          </a:bodyPr>
          <a:lstStyle/>
          <a:p>
            <a:pPr marL="810895">
              <a:lnSpc>
                <a:spcPct val="100000"/>
              </a:lnSpc>
              <a:spcBef>
                <a:spcPts val="100"/>
              </a:spcBef>
            </a:pPr>
            <a:r>
              <a:rPr sz="3000" spc="135" dirty="0"/>
              <a:t>Conexión</a:t>
            </a:r>
            <a:r>
              <a:rPr sz="3000" spc="-155" dirty="0"/>
              <a:t> </a:t>
            </a:r>
            <a:r>
              <a:rPr sz="3000" spc="114" dirty="0"/>
              <a:t>del</a:t>
            </a:r>
            <a:r>
              <a:rPr sz="3000" spc="-155" dirty="0"/>
              <a:t> </a:t>
            </a:r>
            <a:r>
              <a:rPr sz="3000" spc="150" dirty="0"/>
              <a:t>generador</a:t>
            </a:r>
            <a:r>
              <a:rPr sz="3000" spc="-155" dirty="0"/>
              <a:t> </a:t>
            </a:r>
            <a:r>
              <a:rPr sz="3000" spc="90" dirty="0"/>
              <a:t>al</a:t>
            </a:r>
            <a:r>
              <a:rPr sz="3000" spc="-155" dirty="0"/>
              <a:t> </a:t>
            </a:r>
            <a:r>
              <a:rPr sz="3000" spc="85" dirty="0"/>
              <a:t>cliente</a:t>
            </a:r>
            <a:endParaRPr sz="30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8947531" y="6165189"/>
            <a:ext cx="12058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Tahoma"/>
                <a:cs typeface="Tahoma"/>
              </a:rPr>
              <a:t>Cortesía</a:t>
            </a:r>
            <a:r>
              <a:rPr sz="800" spc="105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de</a:t>
            </a:r>
            <a:r>
              <a:rPr sz="800" spc="110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alaska4h.org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7004" y="1216152"/>
            <a:ext cx="9763760" cy="5329555"/>
            <a:chOff x="1337004" y="1216152"/>
            <a:chExt cx="9763760" cy="5329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7004" y="1216152"/>
              <a:ext cx="9409101" cy="52277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44774" y="1963674"/>
              <a:ext cx="7940040" cy="4566285"/>
            </a:xfrm>
            <a:custGeom>
              <a:avLst/>
              <a:gdLst/>
              <a:ahLst/>
              <a:cxnLst/>
              <a:rect l="l" t="t" r="r" b="b"/>
              <a:pathLst>
                <a:path w="7940040" h="4566284">
                  <a:moveTo>
                    <a:pt x="0" y="2851404"/>
                  </a:moveTo>
                  <a:lnTo>
                    <a:pt x="931" y="2791039"/>
                  </a:lnTo>
                  <a:lnTo>
                    <a:pt x="3692" y="2731559"/>
                  </a:lnTo>
                  <a:lnTo>
                    <a:pt x="8232" y="2673051"/>
                  </a:lnTo>
                  <a:lnTo>
                    <a:pt x="14503" y="2615607"/>
                  </a:lnTo>
                  <a:lnTo>
                    <a:pt x="22454" y="2559315"/>
                  </a:lnTo>
                  <a:lnTo>
                    <a:pt x="32036" y="2504266"/>
                  </a:lnTo>
                  <a:lnTo>
                    <a:pt x="43199" y="2450550"/>
                  </a:lnTo>
                  <a:lnTo>
                    <a:pt x="55894" y="2398256"/>
                  </a:lnTo>
                  <a:lnTo>
                    <a:pt x="70070" y="2347474"/>
                  </a:lnTo>
                  <a:lnTo>
                    <a:pt x="85679" y="2298294"/>
                  </a:lnTo>
                  <a:lnTo>
                    <a:pt x="102670" y="2250806"/>
                  </a:lnTo>
                  <a:lnTo>
                    <a:pt x="120993" y="2205099"/>
                  </a:lnTo>
                  <a:lnTo>
                    <a:pt x="140600" y="2161263"/>
                  </a:lnTo>
                  <a:lnTo>
                    <a:pt x="161440" y="2119388"/>
                  </a:lnTo>
                  <a:lnTo>
                    <a:pt x="183463" y="2079564"/>
                  </a:lnTo>
                  <a:lnTo>
                    <a:pt x="206621" y="2041881"/>
                  </a:lnTo>
                  <a:lnTo>
                    <a:pt x="230863" y="2006428"/>
                  </a:lnTo>
                  <a:lnTo>
                    <a:pt x="256140" y="1973295"/>
                  </a:lnTo>
                  <a:lnTo>
                    <a:pt x="282402" y="1942573"/>
                  </a:lnTo>
                  <a:lnTo>
                    <a:pt x="309599" y="1914350"/>
                  </a:lnTo>
                  <a:lnTo>
                    <a:pt x="366600" y="1865763"/>
                  </a:lnTo>
                  <a:lnTo>
                    <a:pt x="426746" y="1828253"/>
                  </a:lnTo>
                  <a:lnTo>
                    <a:pt x="489640" y="1802537"/>
                  </a:lnTo>
                  <a:lnTo>
                    <a:pt x="554884" y="1789335"/>
                  </a:lnTo>
                  <a:lnTo>
                    <a:pt x="588263" y="1787652"/>
                  </a:lnTo>
                  <a:lnTo>
                    <a:pt x="621643" y="1789335"/>
                  </a:lnTo>
                  <a:lnTo>
                    <a:pt x="686887" y="1802537"/>
                  </a:lnTo>
                  <a:lnTo>
                    <a:pt x="749781" y="1828253"/>
                  </a:lnTo>
                  <a:lnTo>
                    <a:pt x="809927" y="1865763"/>
                  </a:lnTo>
                  <a:lnTo>
                    <a:pt x="866928" y="1914350"/>
                  </a:lnTo>
                  <a:lnTo>
                    <a:pt x="894125" y="1942573"/>
                  </a:lnTo>
                  <a:lnTo>
                    <a:pt x="920387" y="1973295"/>
                  </a:lnTo>
                  <a:lnTo>
                    <a:pt x="945664" y="2006428"/>
                  </a:lnTo>
                  <a:lnTo>
                    <a:pt x="969906" y="2041881"/>
                  </a:lnTo>
                  <a:lnTo>
                    <a:pt x="993064" y="2079564"/>
                  </a:lnTo>
                  <a:lnTo>
                    <a:pt x="1015087" y="2119388"/>
                  </a:lnTo>
                  <a:lnTo>
                    <a:pt x="1035927" y="2161263"/>
                  </a:lnTo>
                  <a:lnTo>
                    <a:pt x="1055534" y="2205099"/>
                  </a:lnTo>
                  <a:lnTo>
                    <a:pt x="1073857" y="2250806"/>
                  </a:lnTo>
                  <a:lnTo>
                    <a:pt x="1090848" y="2298294"/>
                  </a:lnTo>
                  <a:lnTo>
                    <a:pt x="1106457" y="2347474"/>
                  </a:lnTo>
                  <a:lnTo>
                    <a:pt x="1120633" y="2398256"/>
                  </a:lnTo>
                  <a:lnTo>
                    <a:pt x="1133328" y="2450550"/>
                  </a:lnTo>
                  <a:lnTo>
                    <a:pt x="1144491" y="2504266"/>
                  </a:lnTo>
                  <a:lnTo>
                    <a:pt x="1154073" y="2559315"/>
                  </a:lnTo>
                  <a:lnTo>
                    <a:pt x="1162024" y="2615607"/>
                  </a:lnTo>
                  <a:lnTo>
                    <a:pt x="1168295" y="2673051"/>
                  </a:lnTo>
                  <a:lnTo>
                    <a:pt x="1172835" y="2731559"/>
                  </a:lnTo>
                  <a:lnTo>
                    <a:pt x="1175596" y="2791039"/>
                  </a:lnTo>
                  <a:lnTo>
                    <a:pt x="1176527" y="2851404"/>
                  </a:lnTo>
                  <a:lnTo>
                    <a:pt x="1175596" y="2911768"/>
                  </a:lnTo>
                  <a:lnTo>
                    <a:pt x="1172835" y="2971248"/>
                  </a:lnTo>
                  <a:lnTo>
                    <a:pt x="1168295" y="3029756"/>
                  </a:lnTo>
                  <a:lnTo>
                    <a:pt x="1162024" y="3087200"/>
                  </a:lnTo>
                  <a:lnTo>
                    <a:pt x="1154073" y="3143492"/>
                  </a:lnTo>
                  <a:lnTo>
                    <a:pt x="1144491" y="3198541"/>
                  </a:lnTo>
                  <a:lnTo>
                    <a:pt x="1133328" y="3252257"/>
                  </a:lnTo>
                  <a:lnTo>
                    <a:pt x="1120633" y="3304551"/>
                  </a:lnTo>
                  <a:lnTo>
                    <a:pt x="1106457" y="3355333"/>
                  </a:lnTo>
                  <a:lnTo>
                    <a:pt x="1090848" y="3404513"/>
                  </a:lnTo>
                  <a:lnTo>
                    <a:pt x="1073857" y="3452001"/>
                  </a:lnTo>
                  <a:lnTo>
                    <a:pt x="1055534" y="3497708"/>
                  </a:lnTo>
                  <a:lnTo>
                    <a:pt x="1035927" y="3541544"/>
                  </a:lnTo>
                  <a:lnTo>
                    <a:pt x="1015087" y="3583419"/>
                  </a:lnTo>
                  <a:lnTo>
                    <a:pt x="993064" y="3623243"/>
                  </a:lnTo>
                  <a:lnTo>
                    <a:pt x="969906" y="3660926"/>
                  </a:lnTo>
                  <a:lnTo>
                    <a:pt x="945664" y="3696379"/>
                  </a:lnTo>
                  <a:lnTo>
                    <a:pt x="920387" y="3729512"/>
                  </a:lnTo>
                  <a:lnTo>
                    <a:pt x="894125" y="3760234"/>
                  </a:lnTo>
                  <a:lnTo>
                    <a:pt x="866928" y="3788457"/>
                  </a:lnTo>
                  <a:lnTo>
                    <a:pt x="809927" y="3837044"/>
                  </a:lnTo>
                  <a:lnTo>
                    <a:pt x="749781" y="3874554"/>
                  </a:lnTo>
                  <a:lnTo>
                    <a:pt x="686887" y="3900270"/>
                  </a:lnTo>
                  <a:lnTo>
                    <a:pt x="621643" y="3913472"/>
                  </a:lnTo>
                  <a:lnTo>
                    <a:pt x="588263" y="3915155"/>
                  </a:lnTo>
                  <a:lnTo>
                    <a:pt x="554884" y="3913472"/>
                  </a:lnTo>
                  <a:lnTo>
                    <a:pt x="489640" y="3900270"/>
                  </a:lnTo>
                  <a:lnTo>
                    <a:pt x="426746" y="3874554"/>
                  </a:lnTo>
                  <a:lnTo>
                    <a:pt x="366600" y="3837044"/>
                  </a:lnTo>
                  <a:lnTo>
                    <a:pt x="309599" y="3788457"/>
                  </a:lnTo>
                  <a:lnTo>
                    <a:pt x="282402" y="3760234"/>
                  </a:lnTo>
                  <a:lnTo>
                    <a:pt x="256140" y="3729512"/>
                  </a:lnTo>
                  <a:lnTo>
                    <a:pt x="230863" y="3696379"/>
                  </a:lnTo>
                  <a:lnTo>
                    <a:pt x="206621" y="3660926"/>
                  </a:lnTo>
                  <a:lnTo>
                    <a:pt x="183463" y="3623243"/>
                  </a:lnTo>
                  <a:lnTo>
                    <a:pt x="161440" y="3583419"/>
                  </a:lnTo>
                  <a:lnTo>
                    <a:pt x="140600" y="3541544"/>
                  </a:lnTo>
                  <a:lnTo>
                    <a:pt x="120993" y="3497708"/>
                  </a:lnTo>
                  <a:lnTo>
                    <a:pt x="102670" y="3452001"/>
                  </a:lnTo>
                  <a:lnTo>
                    <a:pt x="85679" y="3404513"/>
                  </a:lnTo>
                  <a:lnTo>
                    <a:pt x="70070" y="3355333"/>
                  </a:lnTo>
                  <a:lnTo>
                    <a:pt x="55894" y="3304551"/>
                  </a:lnTo>
                  <a:lnTo>
                    <a:pt x="43199" y="3252257"/>
                  </a:lnTo>
                  <a:lnTo>
                    <a:pt x="32036" y="3198541"/>
                  </a:lnTo>
                  <a:lnTo>
                    <a:pt x="22454" y="3143492"/>
                  </a:lnTo>
                  <a:lnTo>
                    <a:pt x="14503" y="3087200"/>
                  </a:lnTo>
                  <a:lnTo>
                    <a:pt x="8232" y="3029756"/>
                  </a:lnTo>
                  <a:lnTo>
                    <a:pt x="3692" y="2971248"/>
                  </a:lnTo>
                  <a:lnTo>
                    <a:pt x="931" y="2911768"/>
                  </a:lnTo>
                  <a:lnTo>
                    <a:pt x="0" y="2851404"/>
                  </a:lnTo>
                  <a:close/>
                </a:path>
                <a:path w="7940040" h="4566284">
                  <a:moveTo>
                    <a:pt x="4828032" y="1063752"/>
                  </a:moveTo>
                  <a:lnTo>
                    <a:pt x="4828961" y="1003387"/>
                  </a:lnTo>
                  <a:lnTo>
                    <a:pt x="4831718" y="943907"/>
                  </a:lnTo>
                  <a:lnTo>
                    <a:pt x="4836252" y="885399"/>
                  </a:lnTo>
                  <a:lnTo>
                    <a:pt x="4842514" y="827955"/>
                  </a:lnTo>
                  <a:lnTo>
                    <a:pt x="4850454" y="771663"/>
                  </a:lnTo>
                  <a:lnTo>
                    <a:pt x="4860023" y="716614"/>
                  </a:lnTo>
                  <a:lnTo>
                    <a:pt x="4871170" y="662898"/>
                  </a:lnTo>
                  <a:lnTo>
                    <a:pt x="4883847" y="610604"/>
                  </a:lnTo>
                  <a:lnTo>
                    <a:pt x="4898004" y="559822"/>
                  </a:lnTo>
                  <a:lnTo>
                    <a:pt x="4913591" y="510642"/>
                  </a:lnTo>
                  <a:lnTo>
                    <a:pt x="4930558" y="463154"/>
                  </a:lnTo>
                  <a:lnTo>
                    <a:pt x="4948856" y="417447"/>
                  </a:lnTo>
                  <a:lnTo>
                    <a:pt x="4968436" y="373611"/>
                  </a:lnTo>
                  <a:lnTo>
                    <a:pt x="4989248" y="331736"/>
                  </a:lnTo>
                  <a:lnTo>
                    <a:pt x="5011242" y="291912"/>
                  </a:lnTo>
                  <a:lnTo>
                    <a:pt x="5034369" y="254229"/>
                  </a:lnTo>
                  <a:lnTo>
                    <a:pt x="5058579" y="218776"/>
                  </a:lnTo>
                  <a:lnTo>
                    <a:pt x="5083823" y="185643"/>
                  </a:lnTo>
                  <a:lnTo>
                    <a:pt x="5110050" y="154921"/>
                  </a:lnTo>
                  <a:lnTo>
                    <a:pt x="5137212" y="126698"/>
                  </a:lnTo>
                  <a:lnTo>
                    <a:pt x="5194140" y="78111"/>
                  </a:lnTo>
                  <a:lnTo>
                    <a:pt x="5254211" y="40601"/>
                  </a:lnTo>
                  <a:lnTo>
                    <a:pt x="5317028" y="14885"/>
                  </a:lnTo>
                  <a:lnTo>
                    <a:pt x="5382194" y="1683"/>
                  </a:lnTo>
                  <a:lnTo>
                    <a:pt x="5415533" y="0"/>
                  </a:lnTo>
                  <a:lnTo>
                    <a:pt x="5448873" y="1683"/>
                  </a:lnTo>
                  <a:lnTo>
                    <a:pt x="5514039" y="14885"/>
                  </a:lnTo>
                  <a:lnTo>
                    <a:pt x="5576856" y="40601"/>
                  </a:lnTo>
                  <a:lnTo>
                    <a:pt x="5636927" y="78111"/>
                  </a:lnTo>
                  <a:lnTo>
                    <a:pt x="5693855" y="126698"/>
                  </a:lnTo>
                  <a:lnTo>
                    <a:pt x="5721017" y="154921"/>
                  </a:lnTo>
                  <a:lnTo>
                    <a:pt x="5747244" y="185643"/>
                  </a:lnTo>
                  <a:lnTo>
                    <a:pt x="5772488" y="218776"/>
                  </a:lnTo>
                  <a:lnTo>
                    <a:pt x="5796698" y="254229"/>
                  </a:lnTo>
                  <a:lnTo>
                    <a:pt x="5819825" y="291912"/>
                  </a:lnTo>
                  <a:lnTo>
                    <a:pt x="5841819" y="331736"/>
                  </a:lnTo>
                  <a:lnTo>
                    <a:pt x="5862631" y="373611"/>
                  </a:lnTo>
                  <a:lnTo>
                    <a:pt x="5882211" y="417447"/>
                  </a:lnTo>
                  <a:lnTo>
                    <a:pt x="5900509" y="463154"/>
                  </a:lnTo>
                  <a:lnTo>
                    <a:pt x="5917476" y="510642"/>
                  </a:lnTo>
                  <a:lnTo>
                    <a:pt x="5933063" y="559822"/>
                  </a:lnTo>
                  <a:lnTo>
                    <a:pt x="5947220" y="610604"/>
                  </a:lnTo>
                  <a:lnTo>
                    <a:pt x="5959897" y="662898"/>
                  </a:lnTo>
                  <a:lnTo>
                    <a:pt x="5971044" y="716614"/>
                  </a:lnTo>
                  <a:lnTo>
                    <a:pt x="5980613" y="771663"/>
                  </a:lnTo>
                  <a:lnTo>
                    <a:pt x="5988553" y="827955"/>
                  </a:lnTo>
                  <a:lnTo>
                    <a:pt x="5994815" y="885399"/>
                  </a:lnTo>
                  <a:lnTo>
                    <a:pt x="5999349" y="943907"/>
                  </a:lnTo>
                  <a:lnTo>
                    <a:pt x="6002106" y="1003387"/>
                  </a:lnTo>
                  <a:lnTo>
                    <a:pt x="6003035" y="1063752"/>
                  </a:lnTo>
                  <a:lnTo>
                    <a:pt x="6002106" y="1124116"/>
                  </a:lnTo>
                  <a:lnTo>
                    <a:pt x="5999349" y="1183596"/>
                  </a:lnTo>
                  <a:lnTo>
                    <a:pt x="5994815" y="1242104"/>
                  </a:lnTo>
                  <a:lnTo>
                    <a:pt x="5988553" y="1299548"/>
                  </a:lnTo>
                  <a:lnTo>
                    <a:pt x="5980613" y="1355840"/>
                  </a:lnTo>
                  <a:lnTo>
                    <a:pt x="5971044" y="1410889"/>
                  </a:lnTo>
                  <a:lnTo>
                    <a:pt x="5959897" y="1464605"/>
                  </a:lnTo>
                  <a:lnTo>
                    <a:pt x="5947220" y="1516899"/>
                  </a:lnTo>
                  <a:lnTo>
                    <a:pt x="5933063" y="1567681"/>
                  </a:lnTo>
                  <a:lnTo>
                    <a:pt x="5917476" y="1616861"/>
                  </a:lnTo>
                  <a:lnTo>
                    <a:pt x="5900509" y="1664349"/>
                  </a:lnTo>
                  <a:lnTo>
                    <a:pt x="5882211" y="1710056"/>
                  </a:lnTo>
                  <a:lnTo>
                    <a:pt x="5862631" y="1753892"/>
                  </a:lnTo>
                  <a:lnTo>
                    <a:pt x="5841819" y="1795767"/>
                  </a:lnTo>
                  <a:lnTo>
                    <a:pt x="5819825" y="1835591"/>
                  </a:lnTo>
                  <a:lnTo>
                    <a:pt x="5796698" y="1873274"/>
                  </a:lnTo>
                  <a:lnTo>
                    <a:pt x="5772488" y="1908727"/>
                  </a:lnTo>
                  <a:lnTo>
                    <a:pt x="5747244" y="1941860"/>
                  </a:lnTo>
                  <a:lnTo>
                    <a:pt x="5721017" y="1972582"/>
                  </a:lnTo>
                  <a:lnTo>
                    <a:pt x="5693855" y="2000805"/>
                  </a:lnTo>
                  <a:lnTo>
                    <a:pt x="5636927" y="2049392"/>
                  </a:lnTo>
                  <a:lnTo>
                    <a:pt x="5576856" y="2086902"/>
                  </a:lnTo>
                  <a:lnTo>
                    <a:pt x="5514039" y="2112618"/>
                  </a:lnTo>
                  <a:lnTo>
                    <a:pt x="5448873" y="2125820"/>
                  </a:lnTo>
                  <a:lnTo>
                    <a:pt x="5415533" y="2127504"/>
                  </a:lnTo>
                  <a:lnTo>
                    <a:pt x="5382194" y="2125820"/>
                  </a:lnTo>
                  <a:lnTo>
                    <a:pt x="5317028" y="2112618"/>
                  </a:lnTo>
                  <a:lnTo>
                    <a:pt x="5254211" y="2086902"/>
                  </a:lnTo>
                  <a:lnTo>
                    <a:pt x="5194140" y="2049392"/>
                  </a:lnTo>
                  <a:lnTo>
                    <a:pt x="5137212" y="2000805"/>
                  </a:lnTo>
                  <a:lnTo>
                    <a:pt x="5110050" y="1972582"/>
                  </a:lnTo>
                  <a:lnTo>
                    <a:pt x="5083823" y="1941860"/>
                  </a:lnTo>
                  <a:lnTo>
                    <a:pt x="5058579" y="1908727"/>
                  </a:lnTo>
                  <a:lnTo>
                    <a:pt x="5034369" y="1873274"/>
                  </a:lnTo>
                  <a:lnTo>
                    <a:pt x="5011242" y="1835591"/>
                  </a:lnTo>
                  <a:lnTo>
                    <a:pt x="4989248" y="1795767"/>
                  </a:lnTo>
                  <a:lnTo>
                    <a:pt x="4968436" y="1753892"/>
                  </a:lnTo>
                  <a:lnTo>
                    <a:pt x="4948856" y="1710056"/>
                  </a:lnTo>
                  <a:lnTo>
                    <a:pt x="4930558" y="1664349"/>
                  </a:lnTo>
                  <a:lnTo>
                    <a:pt x="4913591" y="1616861"/>
                  </a:lnTo>
                  <a:lnTo>
                    <a:pt x="4898004" y="1567681"/>
                  </a:lnTo>
                  <a:lnTo>
                    <a:pt x="4883847" y="1516899"/>
                  </a:lnTo>
                  <a:lnTo>
                    <a:pt x="4871170" y="1464605"/>
                  </a:lnTo>
                  <a:lnTo>
                    <a:pt x="4860023" y="1410889"/>
                  </a:lnTo>
                  <a:lnTo>
                    <a:pt x="4850454" y="1355840"/>
                  </a:lnTo>
                  <a:lnTo>
                    <a:pt x="4842514" y="1299548"/>
                  </a:lnTo>
                  <a:lnTo>
                    <a:pt x="4836252" y="1242104"/>
                  </a:lnTo>
                  <a:lnTo>
                    <a:pt x="4831718" y="1183596"/>
                  </a:lnTo>
                  <a:lnTo>
                    <a:pt x="4828961" y="1124116"/>
                  </a:lnTo>
                  <a:lnTo>
                    <a:pt x="4828032" y="1063752"/>
                  </a:lnTo>
                  <a:close/>
                </a:path>
                <a:path w="7940040" h="4566284">
                  <a:moveTo>
                    <a:pt x="5829300" y="3675888"/>
                  </a:moveTo>
                  <a:lnTo>
                    <a:pt x="5830591" y="3631471"/>
                  </a:lnTo>
                  <a:lnTo>
                    <a:pt x="5834426" y="3587618"/>
                  </a:lnTo>
                  <a:lnTo>
                    <a:pt x="5840744" y="3544379"/>
                  </a:lnTo>
                  <a:lnTo>
                    <a:pt x="5849484" y="3501806"/>
                  </a:lnTo>
                  <a:lnTo>
                    <a:pt x="5860585" y="3459948"/>
                  </a:lnTo>
                  <a:lnTo>
                    <a:pt x="5873988" y="3418858"/>
                  </a:lnTo>
                  <a:lnTo>
                    <a:pt x="5889631" y="3378586"/>
                  </a:lnTo>
                  <a:lnTo>
                    <a:pt x="5907455" y="3339184"/>
                  </a:lnTo>
                  <a:lnTo>
                    <a:pt x="5927398" y="3300702"/>
                  </a:lnTo>
                  <a:lnTo>
                    <a:pt x="5949401" y="3263191"/>
                  </a:lnTo>
                  <a:lnTo>
                    <a:pt x="5973402" y="3226703"/>
                  </a:lnTo>
                  <a:lnTo>
                    <a:pt x="5999342" y="3191288"/>
                  </a:lnTo>
                  <a:lnTo>
                    <a:pt x="6027159" y="3156997"/>
                  </a:lnTo>
                  <a:lnTo>
                    <a:pt x="6056794" y="3123882"/>
                  </a:lnTo>
                  <a:lnTo>
                    <a:pt x="6088185" y="3091993"/>
                  </a:lnTo>
                  <a:lnTo>
                    <a:pt x="6121272" y="3061381"/>
                  </a:lnTo>
                  <a:lnTo>
                    <a:pt x="6155996" y="3032099"/>
                  </a:lnTo>
                  <a:lnTo>
                    <a:pt x="6192294" y="3004195"/>
                  </a:lnTo>
                  <a:lnTo>
                    <a:pt x="6230108" y="2977722"/>
                  </a:lnTo>
                  <a:lnTo>
                    <a:pt x="6269375" y="2952731"/>
                  </a:lnTo>
                  <a:lnTo>
                    <a:pt x="6310037" y="2929272"/>
                  </a:lnTo>
                  <a:lnTo>
                    <a:pt x="6352032" y="2907396"/>
                  </a:lnTo>
                  <a:lnTo>
                    <a:pt x="6395299" y="2887156"/>
                  </a:lnTo>
                  <a:lnTo>
                    <a:pt x="6439779" y="2868600"/>
                  </a:lnTo>
                  <a:lnTo>
                    <a:pt x="6485411" y="2851782"/>
                  </a:lnTo>
                  <a:lnTo>
                    <a:pt x="6532133" y="2836751"/>
                  </a:lnTo>
                  <a:lnTo>
                    <a:pt x="6579887" y="2823558"/>
                  </a:lnTo>
                  <a:lnTo>
                    <a:pt x="6628611" y="2812255"/>
                  </a:lnTo>
                  <a:lnTo>
                    <a:pt x="6678245" y="2802893"/>
                  </a:lnTo>
                  <a:lnTo>
                    <a:pt x="6728729" y="2795523"/>
                  </a:lnTo>
                  <a:lnTo>
                    <a:pt x="6780001" y="2790195"/>
                  </a:lnTo>
                  <a:lnTo>
                    <a:pt x="6832001" y="2786961"/>
                  </a:lnTo>
                  <a:lnTo>
                    <a:pt x="6884670" y="2785872"/>
                  </a:lnTo>
                  <a:lnTo>
                    <a:pt x="6937338" y="2786961"/>
                  </a:lnTo>
                  <a:lnTo>
                    <a:pt x="6989338" y="2790195"/>
                  </a:lnTo>
                  <a:lnTo>
                    <a:pt x="7040610" y="2795523"/>
                  </a:lnTo>
                  <a:lnTo>
                    <a:pt x="7091094" y="2802893"/>
                  </a:lnTo>
                  <a:lnTo>
                    <a:pt x="7140728" y="2812255"/>
                  </a:lnTo>
                  <a:lnTo>
                    <a:pt x="7189452" y="2823558"/>
                  </a:lnTo>
                  <a:lnTo>
                    <a:pt x="7237206" y="2836751"/>
                  </a:lnTo>
                  <a:lnTo>
                    <a:pt x="7283928" y="2851782"/>
                  </a:lnTo>
                  <a:lnTo>
                    <a:pt x="7329560" y="2868600"/>
                  </a:lnTo>
                  <a:lnTo>
                    <a:pt x="7374040" y="2887156"/>
                  </a:lnTo>
                  <a:lnTo>
                    <a:pt x="7417307" y="2907396"/>
                  </a:lnTo>
                  <a:lnTo>
                    <a:pt x="7459302" y="2929272"/>
                  </a:lnTo>
                  <a:lnTo>
                    <a:pt x="7499964" y="2952731"/>
                  </a:lnTo>
                  <a:lnTo>
                    <a:pt x="7539231" y="2977722"/>
                  </a:lnTo>
                  <a:lnTo>
                    <a:pt x="7577045" y="3004195"/>
                  </a:lnTo>
                  <a:lnTo>
                    <a:pt x="7613343" y="3032099"/>
                  </a:lnTo>
                  <a:lnTo>
                    <a:pt x="7648067" y="3061381"/>
                  </a:lnTo>
                  <a:lnTo>
                    <a:pt x="7681154" y="3091993"/>
                  </a:lnTo>
                  <a:lnTo>
                    <a:pt x="7712545" y="3123882"/>
                  </a:lnTo>
                  <a:lnTo>
                    <a:pt x="7742180" y="3156997"/>
                  </a:lnTo>
                  <a:lnTo>
                    <a:pt x="7769997" y="3191288"/>
                  </a:lnTo>
                  <a:lnTo>
                    <a:pt x="7795937" y="3226703"/>
                  </a:lnTo>
                  <a:lnTo>
                    <a:pt x="7819938" y="3263191"/>
                  </a:lnTo>
                  <a:lnTo>
                    <a:pt x="7841941" y="3300702"/>
                  </a:lnTo>
                  <a:lnTo>
                    <a:pt x="7861884" y="3339184"/>
                  </a:lnTo>
                  <a:lnTo>
                    <a:pt x="7879708" y="3378586"/>
                  </a:lnTo>
                  <a:lnTo>
                    <a:pt x="7895351" y="3418858"/>
                  </a:lnTo>
                  <a:lnTo>
                    <a:pt x="7908754" y="3459948"/>
                  </a:lnTo>
                  <a:lnTo>
                    <a:pt x="7919855" y="3501806"/>
                  </a:lnTo>
                  <a:lnTo>
                    <a:pt x="7928595" y="3544379"/>
                  </a:lnTo>
                  <a:lnTo>
                    <a:pt x="7934913" y="3587618"/>
                  </a:lnTo>
                  <a:lnTo>
                    <a:pt x="7938748" y="3631471"/>
                  </a:lnTo>
                  <a:lnTo>
                    <a:pt x="7940040" y="3675888"/>
                  </a:lnTo>
                  <a:lnTo>
                    <a:pt x="7938748" y="3720308"/>
                  </a:lnTo>
                  <a:lnTo>
                    <a:pt x="7934913" y="3764165"/>
                  </a:lnTo>
                  <a:lnTo>
                    <a:pt x="7928595" y="3807407"/>
                  </a:lnTo>
                  <a:lnTo>
                    <a:pt x="7919855" y="3849984"/>
                  </a:lnTo>
                  <a:lnTo>
                    <a:pt x="7908754" y="3891843"/>
                  </a:lnTo>
                  <a:lnTo>
                    <a:pt x="7895351" y="3932935"/>
                  </a:lnTo>
                  <a:lnTo>
                    <a:pt x="7879708" y="3973209"/>
                  </a:lnTo>
                  <a:lnTo>
                    <a:pt x="7861884" y="4012612"/>
                  </a:lnTo>
                  <a:lnTo>
                    <a:pt x="7841941" y="4051095"/>
                  </a:lnTo>
                  <a:lnTo>
                    <a:pt x="7819938" y="4088606"/>
                  </a:lnTo>
                  <a:lnTo>
                    <a:pt x="7795937" y="4125095"/>
                  </a:lnTo>
                  <a:lnTo>
                    <a:pt x="7769997" y="4160510"/>
                  </a:lnTo>
                  <a:lnTo>
                    <a:pt x="7742180" y="4194800"/>
                  </a:lnTo>
                  <a:lnTo>
                    <a:pt x="7712545" y="4227915"/>
                  </a:lnTo>
                  <a:lnTo>
                    <a:pt x="7681154" y="4259803"/>
                  </a:lnTo>
                  <a:lnTo>
                    <a:pt x="7648067" y="4290413"/>
                  </a:lnTo>
                  <a:lnTo>
                    <a:pt x="7613343" y="4319695"/>
                  </a:lnTo>
                  <a:lnTo>
                    <a:pt x="7577045" y="4347597"/>
                  </a:lnTo>
                  <a:lnTo>
                    <a:pt x="7539231" y="4374069"/>
                  </a:lnTo>
                  <a:lnTo>
                    <a:pt x="7499964" y="4399059"/>
                  </a:lnTo>
                  <a:lnTo>
                    <a:pt x="7459302" y="4422516"/>
                  </a:lnTo>
                  <a:lnTo>
                    <a:pt x="7417308" y="4444390"/>
                  </a:lnTo>
                  <a:lnTo>
                    <a:pt x="7374040" y="4464629"/>
                  </a:lnTo>
                  <a:lnTo>
                    <a:pt x="7329560" y="4483183"/>
                  </a:lnTo>
                  <a:lnTo>
                    <a:pt x="7283928" y="4500000"/>
                  </a:lnTo>
                  <a:lnTo>
                    <a:pt x="7237206" y="4515030"/>
                  </a:lnTo>
                  <a:lnTo>
                    <a:pt x="7189452" y="4528221"/>
                  </a:lnTo>
                  <a:lnTo>
                    <a:pt x="7140728" y="4539523"/>
                  </a:lnTo>
                  <a:lnTo>
                    <a:pt x="7091094" y="4548884"/>
                  </a:lnTo>
                  <a:lnTo>
                    <a:pt x="7040610" y="4556253"/>
                  </a:lnTo>
                  <a:lnTo>
                    <a:pt x="6989338" y="4561581"/>
                  </a:lnTo>
                  <a:lnTo>
                    <a:pt x="6937338" y="4564814"/>
                  </a:lnTo>
                  <a:lnTo>
                    <a:pt x="6884670" y="4565904"/>
                  </a:lnTo>
                  <a:lnTo>
                    <a:pt x="6832001" y="4564814"/>
                  </a:lnTo>
                  <a:lnTo>
                    <a:pt x="6780001" y="4561581"/>
                  </a:lnTo>
                  <a:lnTo>
                    <a:pt x="6728729" y="4556253"/>
                  </a:lnTo>
                  <a:lnTo>
                    <a:pt x="6678245" y="4548884"/>
                  </a:lnTo>
                  <a:lnTo>
                    <a:pt x="6628611" y="4539523"/>
                  </a:lnTo>
                  <a:lnTo>
                    <a:pt x="6579887" y="4528221"/>
                  </a:lnTo>
                  <a:lnTo>
                    <a:pt x="6532133" y="4515030"/>
                  </a:lnTo>
                  <a:lnTo>
                    <a:pt x="6485411" y="4500000"/>
                  </a:lnTo>
                  <a:lnTo>
                    <a:pt x="6439779" y="4483183"/>
                  </a:lnTo>
                  <a:lnTo>
                    <a:pt x="6395299" y="4464629"/>
                  </a:lnTo>
                  <a:lnTo>
                    <a:pt x="6352032" y="4444390"/>
                  </a:lnTo>
                  <a:lnTo>
                    <a:pt x="6310037" y="4422516"/>
                  </a:lnTo>
                  <a:lnTo>
                    <a:pt x="6269375" y="4399059"/>
                  </a:lnTo>
                  <a:lnTo>
                    <a:pt x="6230108" y="4374069"/>
                  </a:lnTo>
                  <a:lnTo>
                    <a:pt x="6192294" y="4347597"/>
                  </a:lnTo>
                  <a:lnTo>
                    <a:pt x="6155996" y="4319695"/>
                  </a:lnTo>
                  <a:lnTo>
                    <a:pt x="6121272" y="4290413"/>
                  </a:lnTo>
                  <a:lnTo>
                    <a:pt x="6088185" y="4259803"/>
                  </a:lnTo>
                  <a:lnTo>
                    <a:pt x="6056794" y="4227915"/>
                  </a:lnTo>
                  <a:lnTo>
                    <a:pt x="6027159" y="4194800"/>
                  </a:lnTo>
                  <a:lnTo>
                    <a:pt x="5999342" y="4160510"/>
                  </a:lnTo>
                  <a:lnTo>
                    <a:pt x="5973402" y="4125095"/>
                  </a:lnTo>
                  <a:lnTo>
                    <a:pt x="5949401" y="4088606"/>
                  </a:lnTo>
                  <a:lnTo>
                    <a:pt x="5927398" y="4051095"/>
                  </a:lnTo>
                  <a:lnTo>
                    <a:pt x="5907455" y="4012612"/>
                  </a:lnTo>
                  <a:lnTo>
                    <a:pt x="5889631" y="3973209"/>
                  </a:lnTo>
                  <a:lnTo>
                    <a:pt x="5873988" y="3932935"/>
                  </a:lnTo>
                  <a:lnTo>
                    <a:pt x="5860585" y="3891843"/>
                  </a:lnTo>
                  <a:lnTo>
                    <a:pt x="5849484" y="3849984"/>
                  </a:lnTo>
                  <a:lnTo>
                    <a:pt x="5840744" y="3807407"/>
                  </a:lnTo>
                  <a:lnTo>
                    <a:pt x="5834426" y="3764165"/>
                  </a:lnTo>
                  <a:lnTo>
                    <a:pt x="5830591" y="3720308"/>
                  </a:lnTo>
                  <a:lnTo>
                    <a:pt x="5829300" y="3675888"/>
                  </a:lnTo>
                  <a:close/>
                </a:path>
              </a:pathLst>
            </a:custGeom>
            <a:ln w="31750">
              <a:solidFill>
                <a:srgbClr val="A71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202690">
              <a:lnSpc>
                <a:spcPct val="100000"/>
              </a:lnSpc>
              <a:spcBef>
                <a:spcPts val="100"/>
              </a:spcBef>
            </a:pPr>
            <a:r>
              <a:rPr sz="3800" spc="114" dirty="0"/>
              <a:t>La</a:t>
            </a:r>
            <a:r>
              <a:rPr sz="3800" spc="-190" dirty="0"/>
              <a:t> </a:t>
            </a:r>
            <a:r>
              <a:rPr sz="3800" spc="150" dirty="0"/>
              <a:t>estructura</a:t>
            </a:r>
            <a:r>
              <a:rPr sz="3800" spc="-190" dirty="0"/>
              <a:t> </a:t>
            </a:r>
            <a:r>
              <a:rPr sz="3800" spc="145" dirty="0"/>
              <a:t>del</a:t>
            </a:r>
            <a:r>
              <a:rPr sz="3800" spc="-190" dirty="0"/>
              <a:t> </a:t>
            </a:r>
            <a:r>
              <a:rPr sz="3800" spc="145" dirty="0"/>
              <a:t>sistema</a:t>
            </a:r>
            <a:r>
              <a:rPr sz="3800" spc="-190" dirty="0"/>
              <a:t> </a:t>
            </a:r>
            <a:r>
              <a:rPr sz="3800" spc="110" dirty="0"/>
              <a:t>eléctrico</a:t>
            </a:r>
            <a:endParaRPr sz="38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112</a:t>
            </a:fld>
            <a:endParaRPr spc="-25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" y="1507236"/>
            <a:ext cx="10875264" cy="44927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943735">
              <a:lnSpc>
                <a:spcPct val="100000"/>
              </a:lnSpc>
              <a:spcBef>
                <a:spcPts val="100"/>
              </a:spcBef>
            </a:pPr>
            <a:r>
              <a:rPr sz="3800" spc="125" dirty="0"/>
              <a:t>Subestación</a:t>
            </a:r>
            <a:r>
              <a:rPr sz="3800" spc="-185" dirty="0"/>
              <a:t> </a:t>
            </a:r>
            <a:r>
              <a:rPr sz="3800" spc="114" dirty="0"/>
              <a:t>a</a:t>
            </a:r>
            <a:r>
              <a:rPr sz="3800" spc="-180" dirty="0"/>
              <a:t> </a:t>
            </a:r>
            <a:r>
              <a:rPr sz="3800" spc="135" dirty="0"/>
              <a:t>Distribución</a:t>
            </a:r>
            <a:endParaRPr sz="3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113</a:t>
            </a:fld>
            <a:endParaRPr spc="-25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80532" y="2252472"/>
            <a:ext cx="5992495" cy="3030220"/>
            <a:chOff x="5780532" y="2252472"/>
            <a:chExt cx="5992495" cy="3030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0532" y="2991385"/>
              <a:ext cx="1694456" cy="15984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89114" y="3522704"/>
              <a:ext cx="1106805" cy="265430"/>
            </a:xfrm>
            <a:custGeom>
              <a:avLst/>
              <a:gdLst/>
              <a:ahLst/>
              <a:cxnLst/>
              <a:rect l="l" t="t" r="r" b="b"/>
              <a:pathLst>
                <a:path w="1106804" h="265429">
                  <a:moveTo>
                    <a:pt x="0" y="74062"/>
                  </a:moveTo>
                  <a:lnTo>
                    <a:pt x="56036" y="63076"/>
                  </a:lnTo>
                  <a:lnTo>
                    <a:pt x="111909" y="52304"/>
                  </a:lnTo>
                  <a:lnTo>
                    <a:pt x="167460" y="41964"/>
                  </a:lnTo>
                  <a:lnTo>
                    <a:pt x="222528" y="32274"/>
                  </a:lnTo>
                  <a:lnTo>
                    <a:pt x="276955" y="23452"/>
                  </a:lnTo>
                  <a:lnTo>
                    <a:pt x="330581" y="15716"/>
                  </a:lnTo>
                  <a:lnTo>
                    <a:pt x="383248" y="9285"/>
                  </a:lnTo>
                  <a:lnTo>
                    <a:pt x="434795" y="4376"/>
                  </a:lnTo>
                  <a:lnTo>
                    <a:pt x="485065" y="1208"/>
                  </a:lnTo>
                  <a:lnTo>
                    <a:pt x="533897" y="0"/>
                  </a:lnTo>
                  <a:lnTo>
                    <a:pt x="581133" y="968"/>
                  </a:lnTo>
                  <a:lnTo>
                    <a:pt x="626613" y="4331"/>
                  </a:lnTo>
                  <a:lnTo>
                    <a:pt x="670178" y="10308"/>
                  </a:lnTo>
                  <a:lnTo>
                    <a:pt x="723805" y="22180"/>
                  </a:lnTo>
                  <a:lnTo>
                    <a:pt x="774277" y="38352"/>
                  </a:lnTo>
                  <a:lnTo>
                    <a:pt x="821943" y="58347"/>
                  </a:lnTo>
                  <a:lnTo>
                    <a:pt x="867152" y="81686"/>
                  </a:lnTo>
                  <a:lnTo>
                    <a:pt x="910256" y="107891"/>
                  </a:lnTo>
                  <a:lnTo>
                    <a:pt x="951603" y="136486"/>
                  </a:lnTo>
                  <a:lnTo>
                    <a:pt x="991544" y="166991"/>
                  </a:lnTo>
                  <a:lnTo>
                    <a:pt x="1030428" y="198930"/>
                  </a:lnTo>
                  <a:lnTo>
                    <a:pt x="1068604" y="231825"/>
                  </a:lnTo>
                  <a:lnTo>
                    <a:pt x="1106424" y="265197"/>
                  </a:lnTo>
                </a:path>
              </a:pathLst>
            </a:custGeom>
            <a:ln w="3810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94626" y="3899169"/>
              <a:ext cx="1170940" cy="285115"/>
            </a:xfrm>
            <a:custGeom>
              <a:avLst/>
              <a:gdLst/>
              <a:ahLst/>
              <a:cxnLst/>
              <a:rect l="l" t="t" r="r" b="b"/>
              <a:pathLst>
                <a:path w="1170940" h="285114">
                  <a:moveTo>
                    <a:pt x="0" y="168386"/>
                  </a:moveTo>
                  <a:lnTo>
                    <a:pt x="42920" y="144895"/>
                  </a:lnTo>
                  <a:lnTo>
                    <a:pt x="85925" y="121882"/>
                  </a:lnTo>
                  <a:lnTo>
                    <a:pt x="129112" y="99812"/>
                  </a:lnTo>
                  <a:lnTo>
                    <a:pt x="172577" y="79152"/>
                  </a:lnTo>
                  <a:lnTo>
                    <a:pt x="216417" y="60367"/>
                  </a:lnTo>
                  <a:lnTo>
                    <a:pt x="260729" y="43924"/>
                  </a:lnTo>
                  <a:lnTo>
                    <a:pt x="305609" y="30287"/>
                  </a:lnTo>
                  <a:lnTo>
                    <a:pt x="351154" y="19923"/>
                  </a:lnTo>
                  <a:lnTo>
                    <a:pt x="397127" y="11963"/>
                  </a:lnTo>
                  <a:lnTo>
                    <a:pt x="443400" y="5657"/>
                  </a:lnTo>
                  <a:lnTo>
                    <a:pt x="490096" y="1503"/>
                  </a:lnTo>
                  <a:lnTo>
                    <a:pt x="537336" y="0"/>
                  </a:lnTo>
                  <a:lnTo>
                    <a:pt x="585244" y="1645"/>
                  </a:lnTo>
                  <a:lnTo>
                    <a:pt x="633940" y="6939"/>
                  </a:lnTo>
                  <a:lnTo>
                    <a:pt x="683547" y="16379"/>
                  </a:lnTo>
                  <a:lnTo>
                    <a:pt x="734187" y="30464"/>
                  </a:lnTo>
                  <a:lnTo>
                    <a:pt x="775531" y="45490"/>
                  </a:lnTo>
                  <a:lnTo>
                    <a:pt x="817595" y="63809"/>
                  </a:lnTo>
                  <a:lnTo>
                    <a:pt x="860299" y="85053"/>
                  </a:lnTo>
                  <a:lnTo>
                    <a:pt x="903564" y="108858"/>
                  </a:lnTo>
                  <a:lnTo>
                    <a:pt x="947308" y="134858"/>
                  </a:lnTo>
                  <a:lnTo>
                    <a:pt x="991453" y="162686"/>
                  </a:lnTo>
                  <a:lnTo>
                    <a:pt x="1035918" y="191977"/>
                  </a:lnTo>
                  <a:lnTo>
                    <a:pt x="1080622" y="222366"/>
                  </a:lnTo>
                  <a:lnTo>
                    <a:pt x="1125487" y="253486"/>
                  </a:lnTo>
                  <a:lnTo>
                    <a:pt x="1170431" y="284972"/>
                  </a:lnTo>
                </a:path>
              </a:pathLst>
            </a:custGeom>
            <a:ln w="38099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94626" y="3772788"/>
              <a:ext cx="1170940" cy="179705"/>
            </a:xfrm>
            <a:custGeom>
              <a:avLst/>
              <a:gdLst/>
              <a:ahLst/>
              <a:cxnLst/>
              <a:rect l="l" t="t" r="r" b="b"/>
              <a:pathLst>
                <a:path w="1170940" h="179704">
                  <a:moveTo>
                    <a:pt x="0" y="84581"/>
                  </a:moveTo>
                  <a:lnTo>
                    <a:pt x="48311" y="74900"/>
                  </a:lnTo>
                  <a:lnTo>
                    <a:pt x="96548" y="65381"/>
                  </a:lnTo>
                  <a:lnTo>
                    <a:pt x="144637" y="56165"/>
                  </a:lnTo>
                  <a:lnTo>
                    <a:pt x="192503" y="47394"/>
                  </a:lnTo>
                  <a:lnTo>
                    <a:pt x="240074" y="39208"/>
                  </a:lnTo>
                  <a:lnTo>
                    <a:pt x="287274" y="31750"/>
                  </a:lnTo>
                  <a:lnTo>
                    <a:pt x="333013" y="24379"/>
                  </a:lnTo>
                  <a:lnTo>
                    <a:pt x="377133" y="16858"/>
                  </a:lnTo>
                  <a:lnTo>
                    <a:pt x="420957" y="9921"/>
                  </a:lnTo>
                  <a:lnTo>
                    <a:pt x="465807" y="4308"/>
                  </a:lnTo>
                  <a:lnTo>
                    <a:pt x="513007" y="755"/>
                  </a:lnTo>
                  <a:lnTo>
                    <a:pt x="563879" y="0"/>
                  </a:lnTo>
                  <a:lnTo>
                    <a:pt x="612127" y="1329"/>
                  </a:lnTo>
                  <a:lnTo>
                    <a:pt x="664469" y="3918"/>
                  </a:lnTo>
                  <a:lnTo>
                    <a:pt x="719138" y="7954"/>
                  </a:lnTo>
                  <a:lnTo>
                    <a:pt x="774363" y="13622"/>
                  </a:lnTo>
                  <a:lnTo>
                    <a:pt x="828378" y="21110"/>
                  </a:lnTo>
                  <a:lnTo>
                    <a:pt x="879414" y="30604"/>
                  </a:lnTo>
                  <a:lnTo>
                    <a:pt x="925702" y="42291"/>
                  </a:lnTo>
                  <a:lnTo>
                    <a:pt x="973940" y="59146"/>
                  </a:lnTo>
                  <a:lnTo>
                    <a:pt x="1018107" y="79299"/>
                  </a:lnTo>
                  <a:lnTo>
                    <a:pt x="1059021" y="102092"/>
                  </a:lnTo>
                  <a:lnTo>
                    <a:pt x="1097501" y="126863"/>
                  </a:lnTo>
                  <a:lnTo>
                    <a:pt x="1134365" y="152954"/>
                  </a:lnTo>
                  <a:lnTo>
                    <a:pt x="1170431" y="17970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8608" y="2252472"/>
              <a:ext cx="5384292" cy="302971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26948" y="1761744"/>
            <a:ext cx="5210810" cy="3520440"/>
            <a:chOff x="726948" y="1761744"/>
            <a:chExt cx="5210810" cy="35204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948" y="1761744"/>
              <a:ext cx="3272049" cy="35204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99054" y="3440429"/>
              <a:ext cx="2819400" cy="76200"/>
            </a:xfrm>
            <a:custGeom>
              <a:avLst/>
              <a:gdLst/>
              <a:ahLst/>
              <a:cxnLst/>
              <a:rect l="l" t="t" r="r" b="b"/>
              <a:pathLst>
                <a:path w="2819400" h="76200">
                  <a:moveTo>
                    <a:pt x="2819399" y="0"/>
                  </a:moveTo>
                  <a:lnTo>
                    <a:pt x="2765043" y="18161"/>
                  </a:lnTo>
                  <a:lnTo>
                    <a:pt x="2724368" y="28110"/>
                  </a:lnTo>
                  <a:lnTo>
                    <a:pt x="2713353" y="28396"/>
                  </a:lnTo>
                  <a:lnTo>
                    <a:pt x="2700129" y="27826"/>
                  </a:lnTo>
                  <a:lnTo>
                    <a:pt x="2682607" y="26796"/>
                  </a:lnTo>
                  <a:lnTo>
                    <a:pt x="2658700" y="25701"/>
                  </a:lnTo>
                  <a:lnTo>
                    <a:pt x="2626319" y="24935"/>
                  </a:lnTo>
                  <a:lnTo>
                    <a:pt x="2583376" y="24896"/>
                  </a:lnTo>
                  <a:lnTo>
                    <a:pt x="2527782" y="25977"/>
                  </a:lnTo>
                  <a:lnTo>
                    <a:pt x="2457449" y="28575"/>
                  </a:lnTo>
                  <a:lnTo>
                    <a:pt x="2408872" y="31573"/>
                  </a:lnTo>
                  <a:lnTo>
                    <a:pt x="2354198" y="36180"/>
                  </a:lnTo>
                  <a:lnTo>
                    <a:pt x="2296858" y="41719"/>
                  </a:lnTo>
                  <a:lnTo>
                    <a:pt x="2240280" y="47512"/>
                  </a:lnTo>
                  <a:lnTo>
                    <a:pt x="2187892" y="52881"/>
                  </a:lnTo>
                  <a:lnTo>
                    <a:pt x="2143124" y="57150"/>
                  </a:lnTo>
                  <a:lnTo>
                    <a:pt x="2109787" y="59799"/>
                  </a:lnTo>
                  <a:lnTo>
                    <a:pt x="2076449" y="62055"/>
                  </a:lnTo>
                  <a:lnTo>
                    <a:pt x="2043112" y="64240"/>
                  </a:lnTo>
                  <a:lnTo>
                    <a:pt x="2009774" y="66675"/>
                  </a:lnTo>
                  <a:lnTo>
                    <a:pt x="1983581" y="68895"/>
                  </a:lnTo>
                  <a:lnTo>
                    <a:pt x="1957387" y="71294"/>
                  </a:lnTo>
                  <a:lnTo>
                    <a:pt x="1931193" y="73765"/>
                  </a:lnTo>
                  <a:lnTo>
                    <a:pt x="1904999" y="76200"/>
                  </a:lnTo>
                  <a:lnTo>
                    <a:pt x="1000124" y="66675"/>
                  </a:lnTo>
                  <a:lnTo>
                    <a:pt x="985766" y="65240"/>
                  </a:lnTo>
                  <a:lnTo>
                    <a:pt x="971549" y="62341"/>
                  </a:lnTo>
                  <a:lnTo>
                    <a:pt x="957333" y="59227"/>
                  </a:lnTo>
                  <a:lnTo>
                    <a:pt x="942974" y="57150"/>
                  </a:lnTo>
                  <a:lnTo>
                    <a:pt x="895403" y="54215"/>
                  </a:lnTo>
                  <a:lnTo>
                    <a:pt x="847772" y="52149"/>
                  </a:lnTo>
                  <a:lnTo>
                    <a:pt x="800117" y="50202"/>
                  </a:lnTo>
                  <a:lnTo>
                    <a:pt x="752474" y="47625"/>
                  </a:lnTo>
                  <a:lnTo>
                    <a:pt x="728626" y="45547"/>
                  </a:lnTo>
                  <a:lnTo>
                    <a:pt x="704849" y="42910"/>
                  </a:lnTo>
                  <a:lnTo>
                    <a:pt x="681073" y="40249"/>
                  </a:lnTo>
                  <a:lnTo>
                    <a:pt x="657224" y="38100"/>
                  </a:lnTo>
                  <a:lnTo>
                    <a:pt x="597287" y="33721"/>
                  </a:lnTo>
                  <a:lnTo>
                    <a:pt x="546033" y="30007"/>
                  </a:lnTo>
                  <a:lnTo>
                    <a:pt x="502256" y="26908"/>
                  </a:lnTo>
                  <a:lnTo>
                    <a:pt x="432320" y="22344"/>
                  </a:lnTo>
                  <a:lnTo>
                    <a:pt x="377841" y="19616"/>
                  </a:lnTo>
                  <a:lnTo>
                    <a:pt x="329182" y="18310"/>
                  </a:lnTo>
                  <a:lnTo>
                    <a:pt x="276705" y="18014"/>
                  </a:lnTo>
                  <a:lnTo>
                    <a:pt x="246024" y="18115"/>
                  </a:lnTo>
                  <a:lnTo>
                    <a:pt x="210774" y="18314"/>
                  </a:lnTo>
                  <a:lnTo>
                    <a:pt x="169751" y="18558"/>
                  </a:lnTo>
                  <a:lnTo>
                    <a:pt x="121751" y="18797"/>
                  </a:lnTo>
                  <a:lnTo>
                    <a:pt x="65569" y="18978"/>
                  </a:lnTo>
                  <a:lnTo>
                    <a:pt x="0" y="19050"/>
                  </a:lnTo>
                </a:path>
              </a:pathLst>
            </a:custGeom>
            <a:ln w="3810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89454" y="3754373"/>
              <a:ext cx="3314700" cy="105410"/>
            </a:xfrm>
            <a:custGeom>
              <a:avLst/>
              <a:gdLst/>
              <a:ahLst/>
              <a:cxnLst/>
              <a:rect l="l" t="t" r="r" b="b"/>
              <a:pathLst>
                <a:path w="3314700" h="105410">
                  <a:moveTo>
                    <a:pt x="3314700" y="19176"/>
                  </a:moveTo>
                  <a:lnTo>
                    <a:pt x="3257550" y="9525"/>
                  </a:lnTo>
                  <a:lnTo>
                    <a:pt x="3245679" y="6804"/>
                  </a:lnTo>
                  <a:lnTo>
                    <a:pt x="3233832" y="3667"/>
                  </a:lnTo>
                  <a:lnTo>
                    <a:pt x="3221938" y="1077"/>
                  </a:lnTo>
                  <a:lnTo>
                    <a:pt x="3209924" y="0"/>
                  </a:lnTo>
                  <a:lnTo>
                    <a:pt x="2238374" y="9525"/>
                  </a:lnTo>
                  <a:lnTo>
                    <a:pt x="2201043" y="17945"/>
                  </a:lnTo>
                  <a:lnTo>
                    <a:pt x="2175446" y="23779"/>
                  </a:lnTo>
                  <a:lnTo>
                    <a:pt x="2158486" y="27502"/>
                  </a:lnTo>
                  <a:lnTo>
                    <a:pt x="2147066" y="29588"/>
                  </a:lnTo>
                  <a:lnTo>
                    <a:pt x="2138091" y="30511"/>
                  </a:lnTo>
                  <a:lnTo>
                    <a:pt x="2128463" y="30748"/>
                  </a:lnTo>
                  <a:lnTo>
                    <a:pt x="2115085" y="30771"/>
                  </a:lnTo>
                  <a:lnTo>
                    <a:pt x="2094862" y="31056"/>
                  </a:lnTo>
                  <a:lnTo>
                    <a:pt x="2021491" y="34309"/>
                  </a:lnTo>
                  <a:lnTo>
                    <a:pt x="1962149" y="38226"/>
                  </a:lnTo>
                  <a:lnTo>
                    <a:pt x="1924049" y="43370"/>
                  </a:lnTo>
                  <a:lnTo>
                    <a:pt x="1905035" y="46156"/>
                  </a:lnTo>
                  <a:lnTo>
                    <a:pt x="1836241" y="49416"/>
                  </a:lnTo>
                  <a:lnTo>
                    <a:pt x="1786517" y="50806"/>
                  </a:lnTo>
                  <a:lnTo>
                    <a:pt x="1736781" y="51975"/>
                  </a:lnTo>
                  <a:lnTo>
                    <a:pt x="1687035" y="52979"/>
                  </a:lnTo>
                  <a:lnTo>
                    <a:pt x="1637283" y="53870"/>
                  </a:lnTo>
                  <a:lnTo>
                    <a:pt x="1587528" y="54704"/>
                  </a:lnTo>
                  <a:lnTo>
                    <a:pt x="1537772" y="55534"/>
                  </a:lnTo>
                  <a:lnTo>
                    <a:pt x="1488020" y="56416"/>
                  </a:lnTo>
                  <a:lnTo>
                    <a:pt x="1438274" y="57403"/>
                  </a:lnTo>
                  <a:lnTo>
                    <a:pt x="1380577" y="63898"/>
                  </a:lnTo>
                  <a:lnTo>
                    <a:pt x="1331976" y="68976"/>
                  </a:lnTo>
                  <a:lnTo>
                    <a:pt x="1281755" y="73030"/>
                  </a:lnTo>
                  <a:lnTo>
                    <a:pt x="1219199" y="76453"/>
                  </a:lnTo>
                  <a:lnTo>
                    <a:pt x="1169987" y="78482"/>
                  </a:lnTo>
                  <a:lnTo>
                    <a:pt x="1120774" y="80193"/>
                  </a:lnTo>
                  <a:lnTo>
                    <a:pt x="1071562" y="81692"/>
                  </a:lnTo>
                  <a:lnTo>
                    <a:pt x="1022349" y="83086"/>
                  </a:lnTo>
                  <a:lnTo>
                    <a:pt x="973137" y="84479"/>
                  </a:lnTo>
                  <a:lnTo>
                    <a:pt x="923924" y="85978"/>
                  </a:lnTo>
                  <a:lnTo>
                    <a:pt x="888188" y="88237"/>
                  </a:lnTo>
                  <a:lnTo>
                    <a:pt x="852439" y="90328"/>
                  </a:lnTo>
                  <a:lnTo>
                    <a:pt x="816715" y="92658"/>
                  </a:lnTo>
                  <a:lnTo>
                    <a:pt x="781049" y="95631"/>
                  </a:lnTo>
                  <a:lnTo>
                    <a:pt x="766744" y="97869"/>
                  </a:lnTo>
                  <a:lnTo>
                    <a:pt x="752522" y="101060"/>
                  </a:lnTo>
                  <a:lnTo>
                    <a:pt x="738276" y="103917"/>
                  </a:lnTo>
                  <a:lnTo>
                    <a:pt x="723900" y="105156"/>
                  </a:lnTo>
                  <a:lnTo>
                    <a:pt x="675322" y="104975"/>
                  </a:lnTo>
                  <a:lnTo>
                    <a:pt x="626745" y="104470"/>
                  </a:lnTo>
                  <a:lnTo>
                    <a:pt x="578167" y="103698"/>
                  </a:lnTo>
                  <a:lnTo>
                    <a:pt x="529590" y="102717"/>
                  </a:lnTo>
                  <a:lnTo>
                    <a:pt x="481012" y="101584"/>
                  </a:lnTo>
                  <a:lnTo>
                    <a:pt x="432435" y="100355"/>
                  </a:lnTo>
                  <a:lnTo>
                    <a:pt x="383857" y="99088"/>
                  </a:lnTo>
                  <a:lnTo>
                    <a:pt x="335280" y="97840"/>
                  </a:lnTo>
                  <a:lnTo>
                    <a:pt x="286702" y="96669"/>
                  </a:lnTo>
                  <a:lnTo>
                    <a:pt x="238125" y="95631"/>
                  </a:lnTo>
                  <a:lnTo>
                    <a:pt x="223516" y="91527"/>
                  </a:lnTo>
                  <a:lnTo>
                    <a:pt x="180975" y="76453"/>
                  </a:lnTo>
                  <a:lnTo>
                    <a:pt x="166973" y="66452"/>
                  </a:lnTo>
                  <a:lnTo>
                    <a:pt x="159865" y="61630"/>
                  </a:lnTo>
                  <a:lnTo>
                    <a:pt x="152400" y="57403"/>
                  </a:lnTo>
                  <a:lnTo>
                    <a:pt x="145452" y="54467"/>
                  </a:lnTo>
                  <a:lnTo>
                    <a:pt x="138255" y="52196"/>
                  </a:lnTo>
                  <a:lnTo>
                    <a:pt x="130986" y="50117"/>
                  </a:lnTo>
                  <a:lnTo>
                    <a:pt x="123825" y="47751"/>
                  </a:lnTo>
                  <a:lnTo>
                    <a:pt x="87981" y="33785"/>
                  </a:lnTo>
                  <a:lnTo>
                    <a:pt x="57292" y="18827"/>
                  </a:lnTo>
                  <a:lnTo>
                    <a:pt x="47857" y="13843"/>
                  </a:lnTo>
                  <a:lnTo>
                    <a:pt x="38100" y="9525"/>
                  </a:lnTo>
                  <a:lnTo>
                    <a:pt x="26949" y="6107"/>
                  </a:lnTo>
                  <a:lnTo>
                    <a:pt x="14430" y="3047"/>
                  </a:lnTo>
                  <a:lnTo>
                    <a:pt x="4220" y="845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6509" y="3992117"/>
              <a:ext cx="3256915" cy="86995"/>
            </a:xfrm>
            <a:custGeom>
              <a:avLst/>
              <a:gdLst/>
              <a:ahLst/>
              <a:cxnLst/>
              <a:rect l="l" t="t" r="r" b="b"/>
              <a:pathLst>
                <a:path w="3256915" h="86995">
                  <a:moveTo>
                    <a:pt x="3256788" y="0"/>
                  </a:moveTo>
                  <a:lnTo>
                    <a:pt x="3220187" y="12604"/>
                  </a:lnTo>
                  <a:lnTo>
                    <a:pt x="3171133" y="22605"/>
                  </a:lnTo>
                  <a:lnTo>
                    <a:pt x="3140459" y="24288"/>
                  </a:lnTo>
                  <a:lnTo>
                    <a:pt x="3085338" y="28955"/>
                  </a:lnTo>
                  <a:lnTo>
                    <a:pt x="3037739" y="33901"/>
                  </a:lnTo>
                  <a:lnTo>
                    <a:pt x="2990179" y="39328"/>
                  </a:lnTo>
                  <a:lnTo>
                    <a:pt x="2942637" y="44978"/>
                  </a:lnTo>
                  <a:lnTo>
                    <a:pt x="2895091" y="50593"/>
                  </a:lnTo>
                  <a:lnTo>
                    <a:pt x="2847523" y="55917"/>
                  </a:lnTo>
                  <a:lnTo>
                    <a:pt x="2799909" y="60692"/>
                  </a:lnTo>
                  <a:lnTo>
                    <a:pt x="2752230" y="64660"/>
                  </a:lnTo>
                  <a:lnTo>
                    <a:pt x="2704465" y="67563"/>
                  </a:lnTo>
                  <a:lnTo>
                    <a:pt x="2646105" y="70349"/>
                  </a:lnTo>
                  <a:lnTo>
                    <a:pt x="2602374" y="72384"/>
                  </a:lnTo>
                  <a:lnTo>
                    <a:pt x="2570265" y="73850"/>
                  </a:lnTo>
                  <a:lnTo>
                    <a:pt x="2546775" y="74928"/>
                  </a:lnTo>
                  <a:lnTo>
                    <a:pt x="2497960" y="77652"/>
                  </a:lnTo>
                  <a:lnTo>
                    <a:pt x="2453413" y="80857"/>
                  </a:lnTo>
                  <a:lnTo>
                    <a:pt x="2418524" y="83421"/>
                  </a:lnTo>
                  <a:lnTo>
                    <a:pt x="2371216" y="86867"/>
                  </a:lnTo>
                  <a:lnTo>
                    <a:pt x="1447418" y="77215"/>
                  </a:lnTo>
                  <a:lnTo>
                    <a:pt x="1375997" y="73675"/>
                  </a:lnTo>
                  <a:lnTo>
                    <a:pt x="1304670" y="67563"/>
                  </a:lnTo>
                  <a:lnTo>
                    <a:pt x="1271333" y="62118"/>
                  </a:lnTo>
                  <a:lnTo>
                    <a:pt x="1254700" y="59295"/>
                  </a:lnTo>
                  <a:lnTo>
                    <a:pt x="1237995" y="57911"/>
                  </a:lnTo>
                  <a:lnTo>
                    <a:pt x="285622" y="48259"/>
                  </a:lnTo>
                  <a:lnTo>
                    <a:pt x="250370" y="42189"/>
                  </a:lnTo>
                  <a:lnTo>
                    <a:pt x="214391" y="36369"/>
                  </a:lnTo>
                  <a:lnTo>
                    <a:pt x="178341" y="31668"/>
                  </a:lnTo>
                  <a:lnTo>
                    <a:pt x="142875" y="28955"/>
                  </a:lnTo>
                  <a:lnTo>
                    <a:pt x="107156" y="28098"/>
                  </a:lnTo>
                  <a:lnTo>
                    <a:pt x="71437" y="28193"/>
                  </a:lnTo>
                  <a:lnTo>
                    <a:pt x="35718" y="28670"/>
                  </a:lnTo>
                  <a:lnTo>
                    <a:pt x="0" y="28955"/>
                  </a:lnTo>
                </a:path>
              </a:pathLst>
            </a:custGeom>
            <a:ln w="38099">
              <a:solidFill>
                <a:srgbClr val="0052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4" rIns="0" bIns="0" rtlCol="0">
            <a:spAutoFit/>
          </a:bodyPr>
          <a:lstStyle/>
          <a:p>
            <a:pPr marL="1164590">
              <a:lnSpc>
                <a:spcPct val="100000"/>
              </a:lnSpc>
              <a:spcBef>
                <a:spcPts val="100"/>
              </a:spcBef>
            </a:pPr>
            <a:r>
              <a:rPr sz="3800" spc="105" dirty="0"/>
              <a:t>Red</a:t>
            </a:r>
            <a:r>
              <a:rPr sz="3800" spc="-195" dirty="0"/>
              <a:t> </a:t>
            </a:r>
            <a:r>
              <a:rPr sz="3800" spc="180" dirty="0"/>
              <a:t>de</a:t>
            </a:r>
            <a:r>
              <a:rPr sz="3800" spc="-195" dirty="0"/>
              <a:t> </a:t>
            </a:r>
            <a:r>
              <a:rPr sz="3800" spc="160" dirty="0"/>
              <a:t>distribución</a:t>
            </a:r>
            <a:r>
              <a:rPr sz="3800" spc="-195" dirty="0"/>
              <a:t> </a:t>
            </a:r>
            <a:r>
              <a:rPr sz="3800" spc="114" dirty="0"/>
              <a:t>a</a:t>
            </a:r>
            <a:r>
              <a:rPr sz="3800" spc="-195" dirty="0"/>
              <a:t> </a:t>
            </a:r>
            <a:r>
              <a:rPr sz="3800" spc="90" dirty="0"/>
              <a:t>casa</a:t>
            </a:r>
            <a:endParaRPr sz="380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114</a:t>
            </a:fld>
            <a:endParaRPr spc="-25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3627"/>
            <a:ext cx="12192000" cy="5290185"/>
            <a:chOff x="0" y="833627"/>
            <a:chExt cx="12192000" cy="5290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4437" y="3828937"/>
              <a:ext cx="6936827" cy="1978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6236" y="3261360"/>
              <a:ext cx="7709915" cy="26029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1891" y="3261360"/>
              <a:ext cx="7414259" cy="24475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7820" y="1205484"/>
              <a:ext cx="6774180" cy="47152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54296" y="4608575"/>
              <a:ext cx="2648711" cy="14889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3348" y="4632960"/>
              <a:ext cx="2650236" cy="149047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00" y="4632960"/>
              <a:ext cx="2650236" cy="1490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54963"/>
              <a:ext cx="5599176" cy="38755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7923" y="3383279"/>
              <a:ext cx="2743200" cy="15422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6964" y="3314700"/>
              <a:ext cx="2743199" cy="18150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833627"/>
              <a:ext cx="5608320" cy="387400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980" rIns="0" bIns="0" rtlCol="0">
            <a:spAutoFit/>
          </a:bodyPr>
          <a:lstStyle/>
          <a:p>
            <a:pPr marL="4774565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er—</a:t>
            </a:r>
            <a:r>
              <a:rPr spc="120" dirty="0"/>
              <a:t>A</a:t>
            </a:r>
            <a:r>
              <a:rPr spc="-170" dirty="0"/>
              <a:t> </a:t>
            </a:r>
            <a:r>
              <a:rPr spc="100" dirty="0"/>
              <a:t>la</a:t>
            </a:r>
            <a:r>
              <a:rPr spc="-170" dirty="0"/>
              <a:t> </a:t>
            </a:r>
            <a:r>
              <a:rPr spc="120" dirty="0"/>
              <a:t>velocidad</a:t>
            </a:r>
            <a:r>
              <a:rPr spc="-165" dirty="0"/>
              <a:t> </a:t>
            </a:r>
            <a:r>
              <a:rPr spc="165" dirty="0"/>
              <a:t>de</a:t>
            </a:r>
            <a:r>
              <a:rPr spc="-170" dirty="0"/>
              <a:t> </a:t>
            </a:r>
            <a:r>
              <a:rPr spc="100" dirty="0"/>
              <a:t>la</a:t>
            </a:r>
            <a:r>
              <a:rPr spc="-165" dirty="0"/>
              <a:t> </a:t>
            </a:r>
            <a:r>
              <a:rPr spc="100" dirty="0"/>
              <a:t>luz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pc="-25" dirty="0"/>
              <a:t>115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1455</Words>
  <Application>Microsoft Office PowerPoint</Application>
  <PresentationFormat>Panorámica</PresentationFormat>
  <Paragraphs>573</Paragraphs>
  <Slides>115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2" baseType="lpstr">
      <vt:lpstr>Arial</vt:lpstr>
      <vt:lpstr>Arial Black</vt:lpstr>
      <vt:lpstr>Lucida Sans Unicode</vt:lpstr>
      <vt:lpstr>Tahoma</vt:lpstr>
      <vt:lpstr>Times New Roman</vt:lpstr>
      <vt:lpstr>Trebuchet MS</vt:lpstr>
      <vt:lpstr>Office Theme</vt:lpstr>
      <vt:lpstr>Presentación de PowerPoint</vt:lpstr>
      <vt:lpstr>Presentación de PowerPoint</vt:lpstr>
      <vt:lpstr>Política antimonopolio</vt:lpstr>
      <vt:lpstr>Política antimonopolio</vt:lpstr>
      <vt:lpstr>Como participar</vt:lpstr>
      <vt:lpstr>Día uno</vt:lpstr>
      <vt:lpstr>Presentación de PowerPoint</vt:lpstr>
      <vt:lpstr>Importancia de la electricidad</vt:lpstr>
      <vt:lpstr>Importancia de la electricidad</vt:lpstr>
      <vt:lpstr>Presentación de PowerPoint</vt:lpstr>
      <vt:lpstr>Presentación de PowerPoint</vt:lpstr>
      <vt:lpstr>Presentación de PowerPoint</vt:lpstr>
      <vt:lpstr>Presentación de PowerPoint</vt:lpstr>
      <vt:lpstr>Que es electrici</vt:lpstr>
      <vt:lpstr>Características de la electricidad</vt:lpstr>
      <vt:lpstr>Voltaje</vt:lpstr>
      <vt:lpstr>Voltaje</vt:lpstr>
      <vt:lpstr>Voltaje</vt:lpstr>
      <vt:lpstr>Actual</vt:lpstr>
      <vt:lpstr>Actual</vt:lpstr>
      <vt:lpstr>Resistencia</vt:lpstr>
      <vt:lpstr>Resistencia</vt:lpstr>
      <vt:lpstr>Ley de Ohm</vt:lpstr>
      <vt:lpstr>Circuitos</vt:lpstr>
      <vt:lpstr>Circuitos</vt:lpstr>
      <vt:lpstr>Poder</vt:lpstr>
      <vt:lpstr>Poder</vt:lpstr>
      <vt:lpstr>er uso</vt:lpstr>
      <vt:lpstr>Energía</vt:lpstr>
      <vt:lpstr>Energía</vt:lpstr>
      <vt:lpstr>La guerra actual AC/DC</vt:lpstr>
      <vt:lpstr>AC/DC</vt:lpstr>
      <vt:lpstr>AC/DC</vt:lpstr>
      <vt:lpstr>Real versus imaginario</vt:lpstr>
      <vt:lpstr>Triángulo de poder</vt:lpstr>
      <vt:lpstr>Presentación de PowerPoint</vt:lpstr>
      <vt:lpstr>La estructura del sistema eléctrico</vt:lpstr>
      <vt:lpstr>¿Qué es un Generador?</vt:lpstr>
      <vt:lpstr>Generación de Electricidad Básica</vt:lpstr>
      <vt:lpstr>Generación de energía trifásica</vt:lpstr>
      <vt:lpstr>estator</vt:lpstr>
      <vt:lpstr>Rotor</vt:lpstr>
      <vt:lpstr>Sistema de excitación</vt:lpstr>
      <vt:lpstr>Turbina</vt:lpstr>
      <vt:lpstr>Controles del gobernador de turbina</vt:lpstr>
      <vt:lpstr>Controles del gobernador de turbina</vt:lpstr>
      <vt:lpstr>Generación</vt:lpstr>
      <vt:lpstr>Generadores Térmicos y Fuentes de Combustible</vt:lpstr>
      <vt:lpstr>lFuentes de combustible</vt:lpstr>
      <vt:lpstr>Turbina de vapor</vt:lpstr>
      <vt:lpstr>Turbina de Combustión</vt:lpstr>
      <vt:lpstr>Presentación de PowerPoint</vt:lpstr>
      <vt:lpstr>Energía nuclear—Palo Verde</vt:lpstr>
      <vt:lpstr>Pellets de combustible de energía nuclear</vt:lpstr>
      <vt:lpstr>Presentación de PowerPoint</vt:lpstr>
      <vt:lpstr>Combustión interna</vt:lpstr>
      <vt:lpstr>Generación Eólica</vt:lpstr>
      <vt:lpstr>Generación Eólica</vt:lpstr>
      <vt:lpstr>La granja solar más grande del mundo (2255 MW)</vt:lpstr>
      <vt:lpstr>Baterías</vt:lpstr>
      <vt:lpstr>Baterías</vt:lpstr>
      <vt:lpstr>Batería Tesla de 150 MW</vt:lpstr>
      <vt:lpstr>Batería para una casa</vt:lpstr>
      <vt:lpstr>Transformadores</vt:lpstr>
      <vt:lpstr>Transformadores</vt:lpstr>
      <vt:lpstr>Núcleo de transformador de acero apilado</vt:lpstr>
      <vt:lpstr>Devanados en un transformador</vt:lpstr>
      <vt:lpstr>Transformadores de instrumentos</vt:lpstr>
      <vt:lpstr>Transformadores de corriente</vt:lpstr>
      <vt:lpstr>Transformadores de corriente</vt:lpstr>
      <vt:lpstr>Transformadores de tensión</vt:lpstr>
      <vt:lpstr>Transformadores de Distribución</vt:lpstr>
      <vt:lpstr>Transformador montado en poste</vt:lpstr>
      <vt:lpstr>Presentación de PowerPoint</vt:lpstr>
      <vt:lpstr>Presentación de PowerPoint</vt:lpstr>
      <vt:lpstr>Refrigeración del transformador</vt:lpstr>
      <vt:lpstr>La estructura del sistema eléctrico</vt:lpstr>
      <vt:lpstr>Subestaciones</vt:lpstr>
      <vt:lpstr>Subestaciones</vt:lpstr>
      <vt:lpstr>Rompedores de circuito</vt:lpstr>
      <vt:lpstr>Desconectar interruptores</vt:lpstr>
      <vt:lpstr>Casa de control</vt:lpstr>
      <vt:lpstr>Subestación de control</vt:lpstr>
      <vt:lpstr>Relés</vt:lpstr>
      <vt:lpstr>Conexiones de la Casa de Control</vt:lpstr>
      <vt:lpstr>Conductores y Aislantes</vt:lpstr>
      <vt:lpstr>Conductores</vt:lpstr>
      <vt:lpstr>Conductores—Tipos</vt:lpstr>
      <vt:lpstr>Sagitario del director</vt:lpstr>
      <vt:lpstr>aisladores</vt:lpstr>
      <vt:lpstr>Línea de transmisión de energía</vt:lpstr>
      <vt:lpstr>Diseños de líneas de transmisión</vt:lpstr>
      <vt:lpstr>Circuitos Trifásicos</vt:lpstr>
      <vt:lpstr>Modelo eléctrico de línea de transmisión</vt:lpstr>
      <vt:lpstr>Características eléctricas de la línea</vt:lpstr>
      <vt:lpstr>Potencia Real y Reactiva</vt:lpstr>
      <vt:lpstr>Potencia en circuitos de CA Potencia compleja</vt:lpstr>
      <vt:lpstr>Potencia en circuitos de CA Factor de potencia</vt:lpstr>
      <vt:lpstr>resistencias</vt:lpstr>
      <vt:lpstr>Resistencia</vt:lpstr>
      <vt:lpstr>Resistencia</vt:lpstr>
      <vt:lpstr>resistencias</vt:lpstr>
      <vt:lpstr>Condensadores</vt:lpstr>
      <vt:lpstr>Condensadores</vt:lpstr>
      <vt:lpstr>Capa</vt:lpstr>
      <vt:lpstr>Banco de condensadores conmutados de distribución</vt:lpstr>
      <vt:lpstr>Banco de condensadores de subestación</vt:lpstr>
      <vt:lpstr>inductores</vt:lpstr>
      <vt:lpstr>Reactor de derivación</vt:lpstr>
      <vt:lpstr>Modelo eléctrico de línea de transmisión</vt:lpstr>
      <vt:lpstr>Conexión del generador al cliente</vt:lpstr>
      <vt:lpstr>La estructura del sistema eléctrico</vt:lpstr>
      <vt:lpstr>Subestación a Distribución</vt:lpstr>
      <vt:lpstr>Red de distribución a casa</vt:lpstr>
      <vt:lpstr>er—A la velocidad de la luz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2023-02-01T20:13:52Z</dcterms:created>
  <dcterms:modified xsi:type="dcterms:W3CDTF">2023-02-14T21:58:22Z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2023-02-01T00:00:00Z</vt:filetime>
  </property>
  <property fmtid="{D5CDD505-2E9C-101B-9397-08002B2CF9AE}" pid="3" name="Producer">
    <vt:lpwstr>iLovePDF</vt:lpwstr>
  </property>
</Properties>
</file>